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6" r:id="rId4"/>
    <p:sldId id="27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4660"/>
  </p:normalViewPr>
  <p:slideViewPr>
    <p:cSldViewPr snapToGrid="0">
      <p:cViewPr varScale="1">
        <p:scale>
          <a:sx n="48" d="100"/>
          <a:sy n="48" d="100"/>
        </p:scale>
        <p:origin x="77" y="8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0FC67FB9-B6D4-453F-8CFD-8275B755A487}" type="datetimeFigureOut">
              <a:rPr lang="zh-TW" altLang="en-US" smtClean="0"/>
              <a:t>2020/6/12</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B84594A-30EA-4382-8662-4A8902ECA409}" type="slidenum">
              <a:rPr lang="zh-TW" altLang="en-US" smtClean="0"/>
              <a:t>‹#›</a:t>
            </a:fld>
            <a:endParaRPr lang="zh-TW" alt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50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23262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3788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028007"/>
          </a:xfrm>
        </p:spPr>
        <p:txBody>
          <a:bodyPr>
            <a:normAutofit/>
          </a:bodyPr>
          <a:lstStyle>
            <a:lvl1pPr>
              <a:defRPr sz="36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en-US" dirty="0"/>
          </a:p>
        </p:txBody>
      </p:sp>
      <p:sp>
        <p:nvSpPr>
          <p:cNvPr id="3" name="Content Placeholder 2"/>
          <p:cNvSpPr>
            <a:spLocks noGrp="1"/>
          </p:cNvSpPr>
          <p:nvPr>
            <p:ph idx="1"/>
          </p:nvPr>
        </p:nvSpPr>
        <p:spPr>
          <a:xfrm>
            <a:off x="1143000" y="1637607"/>
            <a:ext cx="9872871" cy="4458393"/>
          </a:xfrm>
        </p:spPr>
        <p:txBody>
          <a:bodyPr>
            <a:normAutofit/>
          </a:bodyPr>
          <a:lstStyle>
            <a:lvl1pPr>
              <a:lnSpc>
                <a:spcPct val="150000"/>
              </a:lnSpc>
              <a:defRPr sz="2000">
                <a:latin typeface="微軟正黑體" panose="020B0604030504040204" pitchFamily="34" charset="-120"/>
                <a:ea typeface="微軟正黑體" panose="020B0604030504040204" pitchFamily="34" charset="-120"/>
              </a:defRPr>
            </a:lvl1pPr>
            <a:lvl2pPr>
              <a:lnSpc>
                <a:spcPct val="150000"/>
              </a:lnSpc>
              <a:defRPr sz="2000">
                <a:latin typeface="微軟正黑體" panose="020B0604030504040204" pitchFamily="34" charset="-120"/>
                <a:ea typeface="微軟正黑體" panose="020B0604030504040204" pitchFamily="34" charset="-120"/>
              </a:defRPr>
            </a:lvl2pPr>
            <a:lvl3pPr>
              <a:lnSpc>
                <a:spcPct val="150000"/>
              </a:lnSpc>
              <a:defRPr sz="2000">
                <a:latin typeface="微軟正黑體" panose="020B0604030504040204" pitchFamily="34" charset="-120"/>
                <a:ea typeface="微軟正黑體" panose="020B0604030504040204" pitchFamily="34" charset="-120"/>
              </a:defRPr>
            </a:lvl3pPr>
            <a:lvl4pPr>
              <a:lnSpc>
                <a:spcPct val="150000"/>
              </a:lnSpc>
              <a:defRPr sz="2000">
                <a:latin typeface="微軟正黑體" panose="020B0604030504040204" pitchFamily="34" charset="-120"/>
                <a:ea typeface="微軟正黑體" panose="020B0604030504040204" pitchFamily="34" charset="-120"/>
              </a:defRPr>
            </a:lvl4pPr>
            <a:lvl5pPr>
              <a:lnSpc>
                <a:spcPct val="150000"/>
              </a:lnSpc>
              <a:defRPr sz="2000">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45872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B84594A-30EA-4382-8662-4A8902ECA409}"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6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176863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406075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246648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234240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71746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0FC67FB9-B6D4-453F-8CFD-8275B755A487}" type="datetimeFigureOut">
              <a:rPr lang="zh-TW" altLang="en-US" smtClean="0"/>
              <a:t>2020/6/12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53974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0FC67FB9-B6D4-453F-8CFD-8275B755A487}" type="datetimeFigureOut">
              <a:rPr lang="zh-TW" altLang="en-US" smtClean="0"/>
              <a:t>2020/6/12</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8B84594A-30EA-4382-8662-4A8902ECA409}" type="slidenum">
              <a:rPr lang="zh-TW" altLang="en-US" smtClean="0"/>
              <a:t>‹#›</a:t>
            </a:fld>
            <a:endParaRPr lang="zh-TW" altLang="en-US"/>
          </a:p>
        </p:txBody>
      </p:sp>
    </p:spTree>
    <p:extLst>
      <p:ext uri="{BB962C8B-B14F-4D97-AF65-F5344CB8AC3E}">
        <p14:creationId xmlns:p14="http://schemas.microsoft.com/office/powerpoint/2010/main" val="1349343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CB7756-FB13-4A58-91EF-4B706485C0AC}"/>
              </a:ext>
            </a:extLst>
          </p:cNvPr>
          <p:cNvSpPr>
            <a:spLocks noGrp="1"/>
          </p:cNvSpPr>
          <p:nvPr>
            <p:ph type="ctrTitle"/>
          </p:nvPr>
        </p:nvSpPr>
        <p:spPr>
          <a:xfrm>
            <a:off x="1109980" y="962586"/>
            <a:ext cx="9966960" cy="2926080"/>
          </a:xfrm>
        </p:spPr>
        <p:txBody>
          <a:bodyPr>
            <a:normAutofit/>
          </a:bodyPr>
          <a:lstStyle/>
          <a:p>
            <a:pPr>
              <a:lnSpc>
                <a:spcPct val="150000"/>
              </a:lnSpc>
            </a:pPr>
            <a:r>
              <a:rPr lang="en-US" altLang="zh-TW" sz="4000" cap="none" dirty="0">
                <a:latin typeface="微軟正黑體" panose="020B0604030504040204" pitchFamily="34" charset="-120"/>
                <a:ea typeface="微軟正黑體" panose="020B0604030504040204" pitchFamily="34" charset="-120"/>
              </a:rPr>
              <a:t>Traffic accidents involving fatigue driving and their extent of casualties</a:t>
            </a:r>
            <a:endParaRPr lang="zh-TW" altLang="en-US" sz="4000" cap="none" dirty="0">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42F9F647-70B6-4A8F-A178-0038C908B442}"/>
              </a:ext>
            </a:extLst>
          </p:cNvPr>
          <p:cNvSpPr>
            <a:spLocks noGrp="1"/>
          </p:cNvSpPr>
          <p:nvPr>
            <p:ph type="subTitle" idx="1"/>
          </p:nvPr>
        </p:nvSpPr>
        <p:spPr>
          <a:xfrm>
            <a:off x="1709530" y="4190476"/>
            <a:ext cx="8767860" cy="1388165"/>
          </a:xfrm>
        </p:spPr>
        <p:txBody>
          <a:bodyPr>
            <a:normAutofit/>
          </a:bodyPr>
          <a:lstStyle/>
          <a:p>
            <a:pPr>
              <a:lnSpc>
                <a:spcPct val="150000"/>
              </a:lnSpc>
            </a:pPr>
            <a:r>
              <a:rPr lang="en-US" altLang="zh-TW" sz="2000" dirty="0">
                <a:latin typeface="微軟正黑體" panose="020B0604030504040204" pitchFamily="34" charset="-120"/>
                <a:ea typeface="微軟正黑體" panose="020B0604030504040204" pitchFamily="34" charset="-120"/>
              </a:rPr>
              <a:t>Accident Analysis and Prevention 87 (2016) 34–42</a:t>
            </a:r>
          </a:p>
          <a:p>
            <a:pPr>
              <a:lnSpc>
                <a:spcPct val="150000"/>
              </a:lnSpc>
            </a:pPr>
            <a:r>
              <a:rPr lang="en-US" altLang="zh-TW" sz="2000" dirty="0" err="1">
                <a:latin typeface="微軟正黑體" panose="020B0604030504040204" pitchFamily="34" charset="-120"/>
                <a:ea typeface="微軟正黑體" panose="020B0604030504040204" pitchFamily="34" charset="-120"/>
              </a:rPr>
              <a:t>Guangnan</a:t>
            </a:r>
            <a:r>
              <a:rPr lang="en-US" altLang="zh-TW" sz="2000" dirty="0">
                <a:latin typeface="微軟正黑體" panose="020B0604030504040204" pitchFamily="34" charset="-120"/>
                <a:ea typeface="微軟正黑體" panose="020B0604030504040204" pitchFamily="34" charset="-120"/>
              </a:rPr>
              <a:t> Zhang, Kelvin K.W. </a:t>
            </a:r>
            <a:r>
              <a:rPr lang="en-US" altLang="zh-TW" sz="2000" dirty="0" err="1">
                <a:latin typeface="微軟正黑體" panose="020B0604030504040204" pitchFamily="34" charset="-120"/>
                <a:ea typeface="微軟正黑體" panose="020B0604030504040204" pitchFamily="34" charset="-120"/>
              </a:rPr>
              <a:t>Yau</a:t>
            </a:r>
            <a:r>
              <a:rPr lang="en-US" altLang="zh-TW" sz="2000" dirty="0">
                <a:latin typeface="微軟正黑體" panose="020B0604030504040204" pitchFamily="34" charset="-120"/>
                <a:ea typeface="微軟正黑體" panose="020B0604030504040204" pitchFamily="34" charset="-120"/>
              </a:rPr>
              <a:t>, </a:t>
            </a:r>
            <a:r>
              <a:rPr lang="en-US" altLang="zh-TW" sz="2000" dirty="0" err="1">
                <a:latin typeface="微軟正黑體" panose="020B0604030504040204" pitchFamily="34" charset="-120"/>
                <a:ea typeface="微軟正黑體" panose="020B0604030504040204" pitchFamily="34" charset="-120"/>
              </a:rPr>
              <a:t>Xun</a:t>
            </a:r>
            <a:r>
              <a:rPr lang="en-US" altLang="zh-TW" sz="2000" dirty="0">
                <a:latin typeface="微軟正黑體" panose="020B0604030504040204" pitchFamily="34" charset="-120"/>
                <a:ea typeface="微軟正黑體" panose="020B0604030504040204" pitchFamily="34" charset="-120"/>
              </a:rPr>
              <a:t> Zhang, </a:t>
            </a:r>
            <a:r>
              <a:rPr lang="en-US" altLang="zh-TW" sz="2000" dirty="0" err="1">
                <a:latin typeface="微軟正黑體" panose="020B0604030504040204" pitchFamily="34" charset="-120"/>
                <a:ea typeface="微軟正黑體" panose="020B0604030504040204" pitchFamily="34" charset="-120"/>
              </a:rPr>
              <a:t>Yanyan</a:t>
            </a:r>
            <a:r>
              <a:rPr lang="en-US" altLang="zh-TW" sz="2000" dirty="0">
                <a:latin typeface="微軟正黑體" panose="020B0604030504040204" pitchFamily="34" charset="-120"/>
                <a:ea typeface="微軟正黑體" panose="020B0604030504040204" pitchFamily="34" charset="-120"/>
              </a:rPr>
              <a:t> Li</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702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13D7EA-C4A4-46B1-A027-2201DFF3D783}"/>
              </a:ext>
            </a:extLst>
          </p:cNvPr>
          <p:cNvSpPr>
            <a:spLocks noGrp="1"/>
          </p:cNvSpPr>
          <p:nvPr>
            <p:ph type="title"/>
          </p:nvPr>
        </p:nvSpPr>
        <p:spPr/>
        <p:txBody>
          <a:bodyPr/>
          <a:lstStyle/>
          <a:p>
            <a:r>
              <a:rPr lang="zh-TW" altLang="en-US" dirty="0"/>
              <a:t>環境因素</a:t>
            </a:r>
          </a:p>
        </p:txBody>
      </p:sp>
      <p:sp>
        <p:nvSpPr>
          <p:cNvPr id="3" name="內容版面配置區 2">
            <a:extLst>
              <a:ext uri="{FF2B5EF4-FFF2-40B4-BE49-F238E27FC236}">
                <a16:creationId xmlns:a16="http://schemas.microsoft.com/office/drawing/2014/main" id="{18F8EFD0-4658-421D-BA77-8E55CED0D587}"/>
              </a:ext>
            </a:extLst>
          </p:cNvPr>
          <p:cNvSpPr>
            <a:spLocks noGrp="1"/>
          </p:cNvSpPr>
          <p:nvPr>
            <p:ph idx="1"/>
          </p:nvPr>
        </p:nvSpPr>
        <p:spPr/>
        <p:txBody>
          <a:bodyPr/>
          <a:lstStyle/>
          <a:p>
            <a:r>
              <a:rPr lang="zh-TW" altLang="en-US" dirty="0"/>
              <a:t>交通管制裝置</a:t>
            </a:r>
            <a:endParaRPr lang="en-US" altLang="zh-TW" dirty="0"/>
          </a:p>
          <a:p>
            <a:r>
              <a:rPr lang="zh-TW" altLang="en-US" dirty="0"/>
              <a:t>路燈狀況</a:t>
            </a:r>
            <a:endParaRPr lang="en-US" altLang="zh-TW" dirty="0"/>
          </a:p>
          <a:p>
            <a:r>
              <a:rPr lang="zh-TW" altLang="en-US" dirty="0"/>
              <a:t>天氣狀況</a:t>
            </a:r>
            <a:endParaRPr lang="en-US" altLang="zh-TW" dirty="0"/>
          </a:p>
          <a:p>
            <a:r>
              <a:rPr lang="zh-TW" altLang="en-US" dirty="0"/>
              <a:t>事故發生是否為國定假日</a:t>
            </a:r>
            <a:endParaRPr lang="en-US" altLang="zh-TW" dirty="0"/>
          </a:p>
          <a:p>
            <a:r>
              <a:rPr lang="zh-TW" altLang="en-US" dirty="0"/>
              <a:t>事故是否在周末</a:t>
            </a:r>
            <a:r>
              <a:rPr lang="en-US" altLang="zh-TW" dirty="0"/>
              <a:t>(W</a:t>
            </a:r>
            <a:r>
              <a:rPr lang="en-US" altLang="zh-TW" sz="1400" dirty="0"/>
              <a:t>5</a:t>
            </a:r>
            <a:r>
              <a:rPr lang="en-US" altLang="zh-TW" dirty="0"/>
              <a:t> 17:00-W</a:t>
            </a:r>
            <a:r>
              <a:rPr lang="en-US" altLang="zh-TW" sz="1400" dirty="0"/>
              <a:t>7</a:t>
            </a:r>
            <a:r>
              <a:rPr lang="en-US" altLang="zh-TW" dirty="0"/>
              <a:t> 23:59)</a:t>
            </a:r>
          </a:p>
          <a:p>
            <a:r>
              <a:rPr lang="zh-TW" altLang="en-US" dirty="0"/>
              <a:t>事故發生在哪時候</a:t>
            </a:r>
          </a:p>
        </p:txBody>
      </p:sp>
      <p:graphicFrame>
        <p:nvGraphicFramePr>
          <p:cNvPr id="5" name="表格 4">
            <a:extLst>
              <a:ext uri="{FF2B5EF4-FFF2-40B4-BE49-F238E27FC236}">
                <a16:creationId xmlns:a16="http://schemas.microsoft.com/office/drawing/2014/main" id="{91941390-7A4C-4774-87C8-8417B870798D}"/>
              </a:ext>
            </a:extLst>
          </p:cNvPr>
          <p:cNvGraphicFramePr>
            <a:graphicFrameLocks noGrp="1"/>
          </p:cNvGraphicFramePr>
          <p:nvPr>
            <p:extLst>
              <p:ext uri="{D42A27DB-BD31-4B8C-83A1-F6EECF244321}">
                <p14:modId xmlns:p14="http://schemas.microsoft.com/office/powerpoint/2010/main" val="974114335"/>
              </p:ext>
            </p:extLst>
          </p:nvPr>
        </p:nvGraphicFramePr>
        <p:xfrm>
          <a:off x="5807047" y="1257755"/>
          <a:ext cx="5836285" cy="4079240"/>
        </p:xfrm>
        <a:graphic>
          <a:graphicData uri="http://schemas.openxmlformats.org/drawingml/2006/table">
            <a:tbl>
              <a:tblPr firstRow="1" bandRow="1">
                <a:tableStyleId>{5940675A-B579-460E-94D1-54222C63F5DA}</a:tableStyleId>
              </a:tblPr>
              <a:tblGrid>
                <a:gridCol w="1656080">
                  <a:extLst>
                    <a:ext uri="{9D8B030D-6E8A-4147-A177-3AD203B41FA5}">
                      <a16:colId xmlns:a16="http://schemas.microsoft.com/office/drawing/2014/main" val="668106791"/>
                    </a:ext>
                  </a:extLst>
                </a:gridCol>
                <a:gridCol w="2148205">
                  <a:extLst>
                    <a:ext uri="{9D8B030D-6E8A-4147-A177-3AD203B41FA5}">
                      <a16:colId xmlns:a16="http://schemas.microsoft.com/office/drawing/2014/main" val="902584591"/>
                    </a:ext>
                  </a:extLst>
                </a:gridCol>
                <a:gridCol w="2032000">
                  <a:extLst>
                    <a:ext uri="{9D8B030D-6E8A-4147-A177-3AD203B41FA5}">
                      <a16:colId xmlns:a16="http://schemas.microsoft.com/office/drawing/2014/main" val="2338359519"/>
                    </a:ext>
                  </a:extLst>
                </a:gridCol>
              </a:tblGrid>
              <a:tr h="370840">
                <a:tc gridSpan="2">
                  <a:txBody>
                    <a:bodyPr/>
                    <a:lstStyle/>
                    <a:p>
                      <a:pPr algn="ctr"/>
                      <a:r>
                        <a:rPr lang="zh-TW" altLang="en-US" sz="1600" dirty="0">
                          <a:latin typeface="微軟正黑體" panose="020B0604030504040204" pitchFamily="34" charset="-120"/>
                          <a:ea typeface="微軟正黑體" panose="020B0604030504040204" pitchFamily="34" charset="-120"/>
                        </a:rPr>
                        <a:t>變量</a:t>
                      </a:r>
                      <a:r>
                        <a:rPr lang="en-US" altLang="zh-TW" sz="1600" dirty="0">
                          <a:latin typeface="微軟正黑體" panose="020B0604030504040204" pitchFamily="34" charset="-120"/>
                          <a:ea typeface="微軟正黑體" panose="020B0604030504040204" pitchFamily="34" charset="-120"/>
                        </a:rPr>
                        <a:t>(N=16,459)</a:t>
                      </a:r>
                      <a:endParaRPr lang="zh-TW" altLang="en-US" sz="16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600" dirty="0">
                          <a:latin typeface="微軟正黑體" panose="020B0604030504040204" pitchFamily="34" charset="-120"/>
                          <a:ea typeface="微軟正黑體" panose="020B0604030504040204" pitchFamily="34" charset="-120"/>
                        </a:rPr>
                        <a:t>比例</a:t>
                      </a:r>
                    </a:p>
                  </a:txBody>
                  <a:tcPr anchor="ctr"/>
                </a:tc>
                <a:extLst>
                  <a:ext uri="{0D108BD9-81ED-4DB2-BD59-A6C34878D82A}">
                    <a16:rowId xmlns:a16="http://schemas.microsoft.com/office/drawing/2014/main" val="4282448878"/>
                  </a:ext>
                </a:extLst>
              </a:tr>
              <a:tr h="370840">
                <a:tc rowSpan="4">
                  <a:txBody>
                    <a:bodyPr/>
                    <a:lstStyle/>
                    <a:p>
                      <a:pPr algn="ctr"/>
                      <a:r>
                        <a:rPr lang="zh-TW" altLang="en-US" sz="1600" dirty="0">
                          <a:latin typeface="微軟正黑體" panose="020B0604030504040204" pitchFamily="34" charset="-120"/>
                          <a:ea typeface="微軟正黑體" panose="020B0604030504040204" pitchFamily="34" charset="-120"/>
                        </a:rPr>
                        <a:t>交通管制裝置</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無設備</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0.193</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558002256"/>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紅綠燈</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0.064</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345492306"/>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警告標誌</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0.689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38154897"/>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其他</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0.054</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78285492"/>
                  </a:ext>
                </a:extLst>
              </a:tr>
              <a:tr h="370840">
                <a:tc rowSpan="3">
                  <a:txBody>
                    <a:bodyPr/>
                    <a:lstStyle/>
                    <a:p>
                      <a:pPr algn="ctr"/>
                      <a:r>
                        <a:rPr lang="zh-TW" altLang="en-US" sz="1600" dirty="0">
                          <a:latin typeface="微軟正黑體" panose="020B0604030504040204" pitchFamily="34" charset="-120"/>
                          <a:ea typeface="微軟正黑體" panose="020B0604030504040204" pitchFamily="34" charset="-120"/>
                        </a:rPr>
                        <a:t>路燈狀況</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日光</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0.527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74581574"/>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有路燈的夜晚</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0.276</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55493301"/>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沒有路燈的夜晚</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0.197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815362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天氣狀況</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壞</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0.231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78517451"/>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星期</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周末</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0.269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37903843"/>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假期</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假日</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0.067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947568752"/>
                  </a:ext>
                </a:extLst>
              </a:tr>
            </a:tbl>
          </a:graphicData>
        </a:graphic>
      </p:graphicFrame>
    </p:spTree>
    <p:extLst>
      <p:ext uri="{BB962C8B-B14F-4D97-AF65-F5344CB8AC3E}">
        <p14:creationId xmlns:p14="http://schemas.microsoft.com/office/powerpoint/2010/main" val="30103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13D7EA-C4A4-46B1-A027-2201DFF3D783}"/>
              </a:ext>
            </a:extLst>
          </p:cNvPr>
          <p:cNvSpPr>
            <a:spLocks noGrp="1"/>
          </p:cNvSpPr>
          <p:nvPr>
            <p:ph type="title"/>
          </p:nvPr>
        </p:nvSpPr>
        <p:spPr/>
        <p:txBody>
          <a:bodyPr/>
          <a:lstStyle/>
          <a:p>
            <a:r>
              <a:rPr lang="zh-TW" altLang="en-US" dirty="0"/>
              <a:t>環境因素</a:t>
            </a:r>
          </a:p>
        </p:txBody>
      </p:sp>
      <p:sp>
        <p:nvSpPr>
          <p:cNvPr id="3" name="內容版面配置區 2">
            <a:extLst>
              <a:ext uri="{FF2B5EF4-FFF2-40B4-BE49-F238E27FC236}">
                <a16:creationId xmlns:a16="http://schemas.microsoft.com/office/drawing/2014/main" id="{18F8EFD0-4658-421D-BA77-8E55CED0D587}"/>
              </a:ext>
            </a:extLst>
          </p:cNvPr>
          <p:cNvSpPr>
            <a:spLocks noGrp="1"/>
          </p:cNvSpPr>
          <p:nvPr>
            <p:ph idx="1"/>
          </p:nvPr>
        </p:nvSpPr>
        <p:spPr/>
        <p:txBody>
          <a:bodyPr/>
          <a:lstStyle/>
          <a:p>
            <a:r>
              <a:rPr lang="zh-TW" altLang="en-US" dirty="0"/>
              <a:t>交通管制裝置</a:t>
            </a:r>
            <a:endParaRPr lang="en-US" altLang="zh-TW" dirty="0"/>
          </a:p>
          <a:p>
            <a:r>
              <a:rPr lang="zh-TW" altLang="en-US" dirty="0"/>
              <a:t>路燈狀況</a:t>
            </a:r>
            <a:endParaRPr lang="en-US" altLang="zh-TW" dirty="0"/>
          </a:p>
          <a:p>
            <a:r>
              <a:rPr lang="zh-TW" altLang="en-US" dirty="0"/>
              <a:t>天氣狀況</a:t>
            </a:r>
            <a:endParaRPr lang="en-US" altLang="zh-TW" dirty="0"/>
          </a:p>
          <a:p>
            <a:r>
              <a:rPr lang="zh-TW" altLang="en-US" dirty="0"/>
              <a:t>事故發生是否為國定假日</a:t>
            </a:r>
            <a:endParaRPr lang="en-US" altLang="zh-TW" dirty="0"/>
          </a:p>
          <a:p>
            <a:r>
              <a:rPr lang="zh-TW" altLang="en-US" dirty="0"/>
              <a:t>事故是否在周末</a:t>
            </a:r>
            <a:r>
              <a:rPr lang="en-US" altLang="zh-TW" dirty="0"/>
              <a:t>(W</a:t>
            </a:r>
            <a:r>
              <a:rPr lang="en-US" altLang="zh-TW" sz="1400" dirty="0"/>
              <a:t>5</a:t>
            </a:r>
            <a:r>
              <a:rPr lang="en-US" altLang="zh-TW" dirty="0"/>
              <a:t> 17:00-W</a:t>
            </a:r>
            <a:r>
              <a:rPr lang="en-US" altLang="zh-TW" sz="1400" dirty="0"/>
              <a:t>7</a:t>
            </a:r>
            <a:r>
              <a:rPr lang="en-US" altLang="zh-TW" dirty="0"/>
              <a:t> 23:59)</a:t>
            </a:r>
          </a:p>
          <a:p>
            <a:r>
              <a:rPr lang="zh-TW" altLang="en-US" dirty="0"/>
              <a:t>事故發生在哪時候</a:t>
            </a:r>
          </a:p>
        </p:txBody>
      </p:sp>
      <p:graphicFrame>
        <p:nvGraphicFramePr>
          <p:cNvPr id="5" name="表格 4">
            <a:extLst>
              <a:ext uri="{FF2B5EF4-FFF2-40B4-BE49-F238E27FC236}">
                <a16:creationId xmlns:a16="http://schemas.microsoft.com/office/drawing/2014/main" id="{91941390-7A4C-4774-87C8-8417B870798D}"/>
              </a:ext>
            </a:extLst>
          </p:cNvPr>
          <p:cNvGraphicFramePr>
            <a:graphicFrameLocks noGrp="1"/>
          </p:cNvGraphicFramePr>
          <p:nvPr>
            <p:extLst>
              <p:ext uri="{D42A27DB-BD31-4B8C-83A1-F6EECF244321}">
                <p14:modId xmlns:p14="http://schemas.microsoft.com/office/powerpoint/2010/main" val="250686299"/>
              </p:ext>
            </p:extLst>
          </p:nvPr>
        </p:nvGraphicFramePr>
        <p:xfrm>
          <a:off x="6696280" y="462280"/>
          <a:ext cx="4971097" cy="59334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668106791"/>
                    </a:ext>
                  </a:extLst>
                </a:gridCol>
                <a:gridCol w="2299017">
                  <a:extLst>
                    <a:ext uri="{9D8B030D-6E8A-4147-A177-3AD203B41FA5}">
                      <a16:colId xmlns:a16="http://schemas.microsoft.com/office/drawing/2014/main" val="902584591"/>
                    </a:ext>
                  </a:extLst>
                </a:gridCol>
                <a:gridCol w="2032000">
                  <a:extLst>
                    <a:ext uri="{9D8B030D-6E8A-4147-A177-3AD203B41FA5}">
                      <a16:colId xmlns:a16="http://schemas.microsoft.com/office/drawing/2014/main" val="2338359519"/>
                    </a:ext>
                  </a:extLst>
                </a:gridCol>
              </a:tblGrid>
              <a:tr h="370840">
                <a:tc gridSpan="2">
                  <a:txBody>
                    <a:bodyPr/>
                    <a:lstStyle/>
                    <a:p>
                      <a:pPr algn="ctr"/>
                      <a:r>
                        <a:rPr lang="zh-TW" altLang="en-US" sz="1600" dirty="0">
                          <a:latin typeface="微軟正黑體" panose="020B0604030504040204" pitchFamily="34" charset="-120"/>
                          <a:ea typeface="微軟正黑體" panose="020B0604030504040204" pitchFamily="34" charset="-120"/>
                        </a:rPr>
                        <a:t>變量</a:t>
                      </a:r>
                      <a:r>
                        <a:rPr lang="en-US" altLang="zh-TW" sz="1600" dirty="0">
                          <a:latin typeface="微軟正黑體" panose="020B0604030504040204" pitchFamily="34" charset="-120"/>
                          <a:ea typeface="微軟正黑體" panose="020B0604030504040204" pitchFamily="34" charset="-120"/>
                        </a:rPr>
                        <a:t>(N=16,459)</a:t>
                      </a:r>
                      <a:endParaRPr lang="zh-TW" altLang="en-US" sz="16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600" dirty="0">
                          <a:latin typeface="微軟正黑體" panose="020B0604030504040204" pitchFamily="34" charset="-120"/>
                          <a:ea typeface="微軟正黑體" panose="020B0604030504040204" pitchFamily="34" charset="-120"/>
                        </a:rPr>
                        <a:t>比例</a:t>
                      </a:r>
                    </a:p>
                  </a:txBody>
                  <a:tcPr anchor="ctr"/>
                </a:tc>
                <a:extLst>
                  <a:ext uri="{0D108BD9-81ED-4DB2-BD59-A6C34878D82A}">
                    <a16:rowId xmlns:a16="http://schemas.microsoft.com/office/drawing/2014/main" val="4282448878"/>
                  </a:ext>
                </a:extLst>
              </a:tr>
              <a:tr h="370840">
                <a:tc rowSpan="5">
                  <a:txBody>
                    <a:bodyPr/>
                    <a:lstStyle/>
                    <a:p>
                      <a:pPr algn="ctr"/>
                      <a:r>
                        <a:rPr lang="zh-TW" altLang="en-US" sz="1600" dirty="0">
                          <a:latin typeface="微軟正黑體" panose="020B0604030504040204" pitchFamily="34" charset="-120"/>
                          <a:ea typeface="微軟正黑體" panose="020B0604030504040204" pitchFamily="34" charset="-120"/>
                        </a:rPr>
                        <a:t>時間</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00:00-06:59</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0.208</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558002256"/>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07:00-08:59(</a:t>
                      </a:r>
                      <a:r>
                        <a:rPr lang="zh-TW" altLang="en-US" sz="1600" dirty="0">
                          <a:latin typeface="微軟正黑體" panose="020B0604030504040204" pitchFamily="34" charset="-120"/>
                          <a:ea typeface="微軟正黑體" panose="020B0604030504040204" pitchFamily="34" charset="-120"/>
                        </a:rPr>
                        <a:t>上午</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0.081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345492306"/>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12:00-13:59(</a:t>
                      </a:r>
                      <a:r>
                        <a:rPr lang="zh-TW" altLang="en-US" sz="1600" dirty="0">
                          <a:latin typeface="微軟正黑體" panose="020B0604030504040204" pitchFamily="34" charset="-120"/>
                          <a:ea typeface="微軟正黑體" panose="020B0604030504040204" pitchFamily="34" charset="-120"/>
                        </a:rPr>
                        <a:t>中午</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0.088</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38154897"/>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17:00-19:59(</a:t>
                      </a:r>
                      <a:r>
                        <a:rPr lang="zh-TW" altLang="en-US" sz="1600" dirty="0">
                          <a:latin typeface="微軟正黑體" panose="020B0604030504040204" pitchFamily="34" charset="-120"/>
                          <a:ea typeface="微軟正黑體" panose="020B0604030504040204" pitchFamily="34" charset="-120"/>
                        </a:rPr>
                        <a:t>下午高峰</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0.151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78285492"/>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其他</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0.472</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74581574"/>
                  </a:ext>
                </a:extLst>
              </a:tr>
              <a:tr h="370840">
                <a:tc rowSpan="4">
                  <a:txBody>
                    <a:bodyPr/>
                    <a:lstStyle/>
                    <a:p>
                      <a:pPr algn="ctr"/>
                      <a:r>
                        <a:rPr lang="zh-TW" altLang="en-US" sz="1600" dirty="0">
                          <a:latin typeface="微軟正黑體" panose="020B0604030504040204" pitchFamily="34" charset="-120"/>
                          <a:ea typeface="微軟正黑體" panose="020B0604030504040204" pitchFamily="34" charset="-120"/>
                        </a:rPr>
                        <a:t>季節</a:t>
                      </a:r>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春季</a:t>
                      </a:r>
                      <a:r>
                        <a:rPr lang="en-US" altLang="zh-TW" sz="1600" dirty="0">
                          <a:latin typeface="微軟正黑體" panose="020B0604030504040204" pitchFamily="34" charset="-120"/>
                          <a:ea typeface="微軟正黑體" panose="020B0604030504040204" pitchFamily="34" charset="-120"/>
                        </a:rPr>
                        <a:t>(3-5)</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0.247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55493301"/>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夏季</a:t>
                      </a:r>
                      <a:r>
                        <a:rPr lang="en-US" altLang="zh-TW" sz="1600" dirty="0">
                          <a:latin typeface="微軟正黑體" panose="020B0604030504040204" pitchFamily="34" charset="-120"/>
                          <a:ea typeface="微軟正黑體" panose="020B0604030504040204" pitchFamily="34" charset="-120"/>
                        </a:rPr>
                        <a:t>(6-9)</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0.323</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8153628"/>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秋季</a:t>
                      </a:r>
                      <a:r>
                        <a:rPr lang="en-US" altLang="zh-TW" sz="1600" dirty="0">
                          <a:latin typeface="微軟正黑體" panose="020B0604030504040204" pitchFamily="34" charset="-120"/>
                          <a:ea typeface="微軟正黑體" panose="020B0604030504040204" pitchFamily="34" charset="-120"/>
                        </a:rPr>
                        <a:t>(10-11)</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0.167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78517451"/>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冬季</a:t>
                      </a:r>
                      <a:r>
                        <a:rPr lang="en-US" altLang="zh-TW" sz="1600" dirty="0">
                          <a:latin typeface="微軟正黑體" panose="020B0604030504040204" pitchFamily="34" charset="-120"/>
                          <a:ea typeface="微軟正黑體" panose="020B0604030504040204" pitchFamily="34" charset="-120"/>
                        </a:rPr>
                        <a:t>(12-2)</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0.263</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37903843"/>
                  </a:ext>
                </a:extLst>
              </a:tr>
              <a:tr h="370840">
                <a:tc rowSpan="6">
                  <a:txBody>
                    <a:bodyPr/>
                    <a:lstStyle/>
                    <a:p>
                      <a:pPr algn="ctr"/>
                      <a:r>
                        <a:rPr lang="zh-TW" altLang="en-US" sz="1600" dirty="0">
                          <a:latin typeface="微軟正黑體" panose="020B0604030504040204" pitchFamily="34" charset="-120"/>
                          <a:ea typeface="微軟正黑體" panose="020B0604030504040204" pitchFamily="34" charset="-120"/>
                        </a:rPr>
                        <a:t>年份</a:t>
                      </a:r>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2006</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0.174</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947568752"/>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2007</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0.189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43426006"/>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2008</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0.197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348031413"/>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2009</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0.200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095322988"/>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2010</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0.211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37200854"/>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2011</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0.029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33818397"/>
                  </a:ext>
                </a:extLst>
              </a:tr>
            </a:tbl>
          </a:graphicData>
        </a:graphic>
      </p:graphicFrame>
    </p:spTree>
    <p:extLst>
      <p:ext uri="{BB962C8B-B14F-4D97-AF65-F5344CB8AC3E}">
        <p14:creationId xmlns:p14="http://schemas.microsoft.com/office/powerpoint/2010/main" val="228926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A779E-F800-48B7-98F3-4A0593576FA6}"/>
              </a:ext>
            </a:extLst>
          </p:cNvPr>
          <p:cNvSpPr>
            <a:spLocks noGrp="1"/>
          </p:cNvSpPr>
          <p:nvPr>
            <p:ph type="title"/>
          </p:nvPr>
        </p:nvSpPr>
        <p:spPr/>
        <p:txBody>
          <a:bodyPr/>
          <a:lstStyle/>
          <a:p>
            <a:r>
              <a:rPr lang="zh-TW" altLang="en-US" dirty="0"/>
              <a:t>實驗結果</a:t>
            </a:r>
          </a:p>
        </p:txBody>
      </p:sp>
      <p:sp>
        <p:nvSpPr>
          <p:cNvPr id="3" name="內容版面配置區 2">
            <a:extLst>
              <a:ext uri="{FF2B5EF4-FFF2-40B4-BE49-F238E27FC236}">
                <a16:creationId xmlns:a16="http://schemas.microsoft.com/office/drawing/2014/main" id="{DE34A9CD-D5A5-454E-879B-D604A3BDBCBF}"/>
              </a:ext>
            </a:extLst>
          </p:cNvPr>
          <p:cNvSpPr>
            <a:spLocks noGrp="1"/>
          </p:cNvSpPr>
          <p:nvPr>
            <p:ph idx="1"/>
          </p:nvPr>
        </p:nvSpPr>
        <p:spPr>
          <a:xfrm>
            <a:off x="1143001" y="1637607"/>
            <a:ext cx="4586680" cy="4458393"/>
          </a:xfrm>
        </p:spPr>
        <p:txBody>
          <a:bodyPr/>
          <a:lstStyle/>
          <a:p>
            <a:pPr algn="just">
              <a:buFont typeface="Wingdings" panose="05000000000000000000" pitchFamily="2" charset="2"/>
              <a:buChar char="ü"/>
            </a:pPr>
            <a:r>
              <a:rPr lang="zh-TW" altLang="en-US" dirty="0">
                <a:solidFill>
                  <a:srgbClr val="C00000"/>
                </a:solidFill>
              </a:rPr>
              <a:t>與疲勞相關的事故發生率有高度相關</a:t>
            </a:r>
            <a:endParaRPr lang="en-US" altLang="zh-TW" dirty="0">
              <a:solidFill>
                <a:srgbClr val="C00000"/>
              </a:solidFill>
            </a:endParaRPr>
          </a:p>
          <a:p>
            <a:pPr lvl="1" algn="just"/>
            <a:r>
              <a:rPr lang="zh-TW" altLang="en-US" dirty="0"/>
              <a:t>人為：性別、職業</a:t>
            </a:r>
            <a:endParaRPr lang="en-US" altLang="zh-TW" dirty="0"/>
          </a:p>
          <a:p>
            <a:pPr lvl="1" algn="just"/>
            <a:r>
              <a:rPr lang="zh-TW" altLang="en-US" dirty="0"/>
              <a:t>車輛：駕照、保險、車輛擁有權、超載、車輛種類</a:t>
            </a:r>
            <a:endParaRPr lang="en-US" altLang="zh-TW" dirty="0"/>
          </a:p>
          <a:p>
            <a:pPr lvl="1" algn="just"/>
            <a:r>
              <a:rPr lang="zh-TW" altLang="en-US" dirty="0"/>
              <a:t>道路：行車線類型、道路類型</a:t>
            </a:r>
            <a:endParaRPr lang="en-US" altLang="zh-TW" dirty="0"/>
          </a:p>
          <a:p>
            <a:pPr lvl="1" algn="just"/>
            <a:r>
              <a:rPr lang="zh-TW" altLang="en-US" dirty="0"/>
              <a:t>環境：交通管制裝置、路燈狀況、時間、年份</a:t>
            </a:r>
          </a:p>
        </p:txBody>
      </p:sp>
      <p:grpSp>
        <p:nvGrpSpPr>
          <p:cNvPr id="9" name="群組 8">
            <a:extLst>
              <a:ext uri="{FF2B5EF4-FFF2-40B4-BE49-F238E27FC236}">
                <a16:creationId xmlns:a16="http://schemas.microsoft.com/office/drawing/2014/main" id="{95100B5D-6328-48BB-B36A-BD340CD18516}"/>
              </a:ext>
            </a:extLst>
          </p:cNvPr>
          <p:cNvGrpSpPr/>
          <p:nvPr/>
        </p:nvGrpSpPr>
        <p:grpSpPr>
          <a:xfrm>
            <a:off x="5987091" y="268218"/>
            <a:ext cx="5958832" cy="6321563"/>
            <a:chOff x="4636463" y="276602"/>
            <a:chExt cx="5958832" cy="6321563"/>
          </a:xfrm>
        </p:grpSpPr>
        <p:pic>
          <p:nvPicPr>
            <p:cNvPr id="6" name="圖片 5">
              <a:extLst>
                <a:ext uri="{FF2B5EF4-FFF2-40B4-BE49-F238E27FC236}">
                  <a16:creationId xmlns:a16="http://schemas.microsoft.com/office/drawing/2014/main" id="{52D244AB-9732-48C4-8725-8123804AB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12" y="276602"/>
              <a:ext cx="5956183" cy="3315853"/>
            </a:xfrm>
            <a:prstGeom prst="rect">
              <a:avLst/>
            </a:prstGeom>
          </p:spPr>
        </p:pic>
        <p:pic>
          <p:nvPicPr>
            <p:cNvPr id="8" name="圖片 7">
              <a:extLst>
                <a:ext uri="{FF2B5EF4-FFF2-40B4-BE49-F238E27FC236}">
                  <a16:creationId xmlns:a16="http://schemas.microsoft.com/office/drawing/2014/main" id="{335DF77C-C291-47BE-BB0D-E0DB7D068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63" y="3592455"/>
              <a:ext cx="5956182" cy="3005710"/>
            </a:xfrm>
            <a:prstGeom prst="rect">
              <a:avLst/>
            </a:prstGeom>
          </p:spPr>
        </p:pic>
      </p:grpSp>
      <p:sp>
        <p:nvSpPr>
          <p:cNvPr id="10" name="矩形 9">
            <a:extLst>
              <a:ext uri="{FF2B5EF4-FFF2-40B4-BE49-F238E27FC236}">
                <a16:creationId xmlns:a16="http://schemas.microsoft.com/office/drawing/2014/main" id="{C7BA1E91-74D5-4134-B7FC-82F288CF7F32}"/>
              </a:ext>
            </a:extLst>
          </p:cNvPr>
          <p:cNvSpPr/>
          <p:nvPr/>
        </p:nvSpPr>
        <p:spPr>
          <a:xfrm>
            <a:off x="8565161" y="1224798"/>
            <a:ext cx="1585518" cy="225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F0B21F7-DDBF-4ECC-9317-B16B8DEF2A08}"/>
              </a:ext>
            </a:extLst>
          </p:cNvPr>
          <p:cNvSpPr/>
          <p:nvPr/>
        </p:nvSpPr>
        <p:spPr>
          <a:xfrm>
            <a:off x="8565161" y="2034335"/>
            <a:ext cx="1585516" cy="1845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294572FD-88EE-4D11-BC56-4B31DC6F42DD}"/>
              </a:ext>
            </a:extLst>
          </p:cNvPr>
          <p:cNvSpPr/>
          <p:nvPr/>
        </p:nvSpPr>
        <p:spPr>
          <a:xfrm>
            <a:off x="8565160" y="2548504"/>
            <a:ext cx="1585516" cy="1815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8EE271D-7727-4DF3-871E-78A415E5DD29}"/>
              </a:ext>
            </a:extLst>
          </p:cNvPr>
          <p:cNvSpPr/>
          <p:nvPr/>
        </p:nvSpPr>
        <p:spPr>
          <a:xfrm>
            <a:off x="8565160" y="2953615"/>
            <a:ext cx="1585516" cy="7687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65683953-97CC-4B75-A976-1D0320DF86F0}"/>
              </a:ext>
            </a:extLst>
          </p:cNvPr>
          <p:cNvSpPr/>
          <p:nvPr/>
        </p:nvSpPr>
        <p:spPr>
          <a:xfrm>
            <a:off x="8565159" y="4064683"/>
            <a:ext cx="1585516" cy="3725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D7F8C272-F881-4D45-8629-057BAD1D9E93}"/>
              </a:ext>
            </a:extLst>
          </p:cNvPr>
          <p:cNvSpPr/>
          <p:nvPr/>
        </p:nvSpPr>
        <p:spPr>
          <a:xfrm>
            <a:off x="8565159" y="5975586"/>
            <a:ext cx="1585516" cy="1845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4DB6BDDD-8900-435F-9B3E-42FA428AF02F}"/>
              </a:ext>
            </a:extLst>
          </p:cNvPr>
          <p:cNvSpPr/>
          <p:nvPr/>
        </p:nvSpPr>
        <p:spPr>
          <a:xfrm>
            <a:off x="8565159" y="6383671"/>
            <a:ext cx="1585516" cy="1845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2D8CCFFF-7482-476A-B7AA-20DCF7933192}"/>
              </a:ext>
            </a:extLst>
          </p:cNvPr>
          <p:cNvSpPr/>
          <p:nvPr/>
        </p:nvSpPr>
        <p:spPr>
          <a:xfrm>
            <a:off x="8565159" y="4969480"/>
            <a:ext cx="1585516" cy="3725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404315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A779E-F800-48B7-98F3-4A0593576FA6}"/>
              </a:ext>
            </a:extLst>
          </p:cNvPr>
          <p:cNvSpPr>
            <a:spLocks noGrp="1"/>
          </p:cNvSpPr>
          <p:nvPr>
            <p:ph type="title"/>
          </p:nvPr>
        </p:nvSpPr>
        <p:spPr/>
        <p:txBody>
          <a:bodyPr/>
          <a:lstStyle/>
          <a:p>
            <a:r>
              <a:rPr lang="zh-TW" altLang="en-US" dirty="0"/>
              <a:t>實驗結果</a:t>
            </a:r>
          </a:p>
        </p:txBody>
      </p:sp>
      <p:grpSp>
        <p:nvGrpSpPr>
          <p:cNvPr id="9" name="群組 8">
            <a:extLst>
              <a:ext uri="{FF2B5EF4-FFF2-40B4-BE49-F238E27FC236}">
                <a16:creationId xmlns:a16="http://schemas.microsoft.com/office/drawing/2014/main" id="{95100B5D-6328-48BB-B36A-BD340CD18516}"/>
              </a:ext>
            </a:extLst>
          </p:cNvPr>
          <p:cNvGrpSpPr/>
          <p:nvPr/>
        </p:nvGrpSpPr>
        <p:grpSpPr>
          <a:xfrm>
            <a:off x="5953535" y="268218"/>
            <a:ext cx="5958832" cy="6321563"/>
            <a:chOff x="4636463" y="276602"/>
            <a:chExt cx="5958832" cy="6321563"/>
          </a:xfrm>
        </p:grpSpPr>
        <p:pic>
          <p:nvPicPr>
            <p:cNvPr id="6" name="圖片 5">
              <a:extLst>
                <a:ext uri="{FF2B5EF4-FFF2-40B4-BE49-F238E27FC236}">
                  <a16:creationId xmlns:a16="http://schemas.microsoft.com/office/drawing/2014/main" id="{52D244AB-9732-48C4-8725-8123804AB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12" y="276602"/>
              <a:ext cx="5956183" cy="3315853"/>
            </a:xfrm>
            <a:prstGeom prst="rect">
              <a:avLst/>
            </a:prstGeom>
          </p:spPr>
        </p:pic>
        <p:pic>
          <p:nvPicPr>
            <p:cNvPr id="8" name="圖片 7">
              <a:extLst>
                <a:ext uri="{FF2B5EF4-FFF2-40B4-BE49-F238E27FC236}">
                  <a16:creationId xmlns:a16="http://schemas.microsoft.com/office/drawing/2014/main" id="{335DF77C-C291-47BE-BB0D-E0DB7D068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63" y="3592455"/>
              <a:ext cx="5956182" cy="3005710"/>
            </a:xfrm>
            <a:prstGeom prst="rect">
              <a:avLst/>
            </a:prstGeom>
          </p:spPr>
        </p:pic>
      </p:grpSp>
      <p:sp>
        <p:nvSpPr>
          <p:cNvPr id="10" name="矩形 9">
            <a:extLst>
              <a:ext uri="{FF2B5EF4-FFF2-40B4-BE49-F238E27FC236}">
                <a16:creationId xmlns:a16="http://schemas.microsoft.com/office/drawing/2014/main" id="{C7BA1E91-74D5-4134-B7FC-82F288CF7F32}"/>
              </a:ext>
            </a:extLst>
          </p:cNvPr>
          <p:cNvSpPr/>
          <p:nvPr/>
        </p:nvSpPr>
        <p:spPr>
          <a:xfrm>
            <a:off x="10431543" y="1832999"/>
            <a:ext cx="1478174" cy="19714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15" name="矩形 14">
            <a:extLst>
              <a:ext uri="{FF2B5EF4-FFF2-40B4-BE49-F238E27FC236}">
                <a16:creationId xmlns:a16="http://schemas.microsoft.com/office/drawing/2014/main" id="{D7F8C272-F881-4D45-8629-057BAD1D9E93}"/>
              </a:ext>
            </a:extLst>
          </p:cNvPr>
          <p:cNvSpPr/>
          <p:nvPr/>
        </p:nvSpPr>
        <p:spPr>
          <a:xfrm>
            <a:off x="10435905" y="5975586"/>
            <a:ext cx="1473812" cy="18455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16" name="矩形 15">
            <a:extLst>
              <a:ext uri="{FF2B5EF4-FFF2-40B4-BE49-F238E27FC236}">
                <a16:creationId xmlns:a16="http://schemas.microsoft.com/office/drawing/2014/main" id="{4DB6BDDD-8900-435F-9B3E-42FA428AF02F}"/>
              </a:ext>
            </a:extLst>
          </p:cNvPr>
          <p:cNvSpPr/>
          <p:nvPr/>
        </p:nvSpPr>
        <p:spPr>
          <a:xfrm>
            <a:off x="10431543" y="6383671"/>
            <a:ext cx="1478174" cy="18455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19" name="矩形 18">
            <a:extLst>
              <a:ext uri="{FF2B5EF4-FFF2-40B4-BE49-F238E27FC236}">
                <a16:creationId xmlns:a16="http://schemas.microsoft.com/office/drawing/2014/main" id="{3A384D74-A1B9-4089-9E49-2684D976A079}"/>
              </a:ext>
            </a:extLst>
          </p:cNvPr>
          <p:cNvSpPr/>
          <p:nvPr/>
        </p:nvSpPr>
        <p:spPr>
          <a:xfrm>
            <a:off x="10435905" y="4286780"/>
            <a:ext cx="1473812" cy="18455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20" name="矩形 19">
            <a:extLst>
              <a:ext uri="{FF2B5EF4-FFF2-40B4-BE49-F238E27FC236}">
                <a16:creationId xmlns:a16="http://schemas.microsoft.com/office/drawing/2014/main" id="{6641B16F-F58E-478A-AE8E-A6A4BDBF6F44}"/>
              </a:ext>
            </a:extLst>
          </p:cNvPr>
          <p:cNvSpPr/>
          <p:nvPr/>
        </p:nvSpPr>
        <p:spPr>
          <a:xfrm>
            <a:off x="10435905" y="2756072"/>
            <a:ext cx="1473812" cy="18455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70C0"/>
              </a:solidFill>
            </a:endParaRPr>
          </a:p>
        </p:txBody>
      </p:sp>
      <p:sp>
        <p:nvSpPr>
          <p:cNvPr id="21" name="內容版面配置區 2">
            <a:extLst>
              <a:ext uri="{FF2B5EF4-FFF2-40B4-BE49-F238E27FC236}">
                <a16:creationId xmlns:a16="http://schemas.microsoft.com/office/drawing/2014/main" id="{3ECB6AF6-A73B-455D-A861-3B9B0BBEFB1E}"/>
              </a:ext>
            </a:extLst>
          </p:cNvPr>
          <p:cNvSpPr>
            <a:spLocks noGrp="1"/>
          </p:cNvSpPr>
          <p:nvPr>
            <p:ph idx="1"/>
          </p:nvPr>
        </p:nvSpPr>
        <p:spPr>
          <a:xfrm>
            <a:off x="1143001" y="1637607"/>
            <a:ext cx="4586680" cy="4458393"/>
          </a:xfrm>
        </p:spPr>
        <p:txBody>
          <a:bodyPr/>
          <a:lstStyle/>
          <a:p>
            <a:pPr algn="just">
              <a:buFont typeface="Wingdings" panose="05000000000000000000" pitchFamily="2" charset="2"/>
              <a:buChar char="ü"/>
            </a:pPr>
            <a:r>
              <a:rPr lang="zh-TW" altLang="en-US" dirty="0">
                <a:solidFill>
                  <a:srgbClr val="0070C0"/>
                </a:solidFill>
              </a:rPr>
              <a:t>與傷害嚴重程度有高度相關</a:t>
            </a:r>
            <a:endParaRPr lang="en-US" altLang="zh-TW" dirty="0">
              <a:solidFill>
                <a:srgbClr val="0070C0"/>
              </a:solidFill>
            </a:endParaRPr>
          </a:p>
          <a:p>
            <a:pPr lvl="1" algn="just"/>
            <a:r>
              <a:rPr lang="zh-TW" altLang="en-US" dirty="0"/>
              <a:t>人為：駕駛戶口來源</a:t>
            </a:r>
            <a:endParaRPr lang="en-US" altLang="zh-TW" dirty="0"/>
          </a:p>
          <a:p>
            <a:pPr lvl="1" algn="just"/>
            <a:r>
              <a:rPr lang="zh-TW" altLang="en-US" dirty="0"/>
              <a:t>車輛：車輛安全狀況</a:t>
            </a:r>
            <a:endParaRPr lang="en-US" altLang="zh-TW" dirty="0"/>
          </a:p>
          <a:p>
            <a:pPr lvl="1" algn="just"/>
            <a:r>
              <a:rPr lang="zh-TW" altLang="en-US" dirty="0"/>
              <a:t>道路：道路類型</a:t>
            </a:r>
            <a:endParaRPr lang="en-US" altLang="zh-TW" dirty="0"/>
          </a:p>
          <a:p>
            <a:pPr lvl="1" algn="just"/>
            <a:r>
              <a:rPr lang="zh-TW" altLang="en-US" dirty="0"/>
              <a:t>環境：時間、年份</a:t>
            </a:r>
          </a:p>
        </p:txBody>
      </p:sp>
    </p:spTree>
    <p:extLst>
      <p:ext uri="{BB962C8B-B14F-4D97-AF65-F5344CB8AC3E}">
        <p14:creationId xmlns:p14="http://schemas.microsoft.com/office/powerpoint/2010/main" val="219271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D72F9A-A857-405D-AAEF-919D4BBB1EB3}"/>
              </a:ext>
            </a:extLst>
          </p:cNvPr>
          <p:cNvSpPr>
            <a:spLocks noGrp="1"/>
          </p:cNvSpPr>
          <p:nvPr>
            <p:ph type="title"/>
          </p:nvPr>
        </p:nvSpPr>
        <p:spPr/>
        <p:txBody>
          <a:bodyPr/>
          <a:lstStyle/>
          <a:p>
            <a:r>
              <a:rPr lang="zh-TW" altLang="en-US" dirty="0"/>
              <a:t>實驗結果</a:t>
            </a:r>
          </a:p>
        </p:txBody>
      </p:sp>
      <p:sp>
        <p:nvSpPr>
          <p:cNvPr id="3" name="內容版面配置區 2">
            <a:extLst>
              <a:ext uri="{FF2B5EF4-FFF2-40B4-BE49-F238E27FC236}">
                <a16:creationId xmlns:a16="http://schemas.microsoft.com/office/drawing/2014/main" id="{9C20824D-8F87-4B82-9639-9CE6270092F6}"/>
              </a:ext>
            </a:extLst>
          </p:cNvPr>
          <p:cNvSpPr>
            <a:spLocks noGrp="1"/>
          </p:cNvSpPr>
          <p:nvPr>
            <p:ph idx="1"/>
          </p:nvPr>
        </p:nvSpPr>
        <p:spPr>
          <a:xfrm>
            <a:off x="1143001" y="1637607"/>
            <a:ext cx="4511180" cy="4458393"/>
          </a:xfrm>
        </p:spPr>
        <p:txBody>
          <a:bodyPr/>
          <a:lstStyle/>
          <a:p>
            <a:r>
              <a:rPr lang="zh-TW" altLang="en-US" dirty="0"/>
              <a:t>男性比女性駕駛者更容易引起疲勞相關的碰撞事故。</a:t>
            </a:r>
            <a:endParaRPr lang="en-US" altLang="zh-TW" dirty="0"/>
          </a:p>
          <a:p>
            <a:endParaRPr lang="en-US" altLang="zh-TW" dirty="0"/>
          </a:p>
          <a:p>
            <a:r>
              <a:rPr lang="zh-TW" altLang="en-US" dirty="0"/>
              <a:t>經驗不足的駕駛者較容易導致與疲勞相關的嚴重傷亡事故。</a:t>
            </a:r>
            <a:endParaRPr lang="en-US" altLang="zh-TW" dirty="0"/>
          </a:p>
          <a:p>
            <a:endParaRPr lang="en-US" altLang="zh-TW" dirty="0"/>
          </a:p>
        </p:txBody>
      </p:sp>
      <p:pic>
        <p:nvPicPr>
          <p:cNvPr id="5" name="圖片 4">
            <a:extLst>
              <a:ext uri="{FF2B5EF4-FFF2-40B4-BE49-F238E27FC236}">
                <a16:creationId xmlns:a16="http://schemas.microsoft.com/office/drawing/2014/main" id="{7BA2EACF-ED33-4F97-8AD3-D43A5B6A4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917" y="262164"/>
            <a:ext cx="6185006" cy="4389532"/>
          </a:xfrm>
          <a:prstGeom prst="rect">
            <a:avLst/>
          </a:prstGeom>
        </p:spPr>
      </p:pic>
      <p:sp>
        <p:nvSpPr>
          <p:cNvPr id="6" name="矩形 5">
            <a:extLst>
              <a:ext uri="{FF2B5EF4-FFF2-40B4-BE49-F238E27FC236}">
                <a16:creationId xmlns:a16="http://schemas.microsoft.com/office/drawing/2014/main" id="{B934693C-F130-43F2-9C8E-FFB26D5CF0A9}"/>
              </a:ext>
            </a:extLst>
          </p:cNvPr>
          <p:cNvSpPr/>
          <p:nvPr/>
        </p:nvSpPr>
        <p:spPr>
          <a:xfrm>
            <a:off x="8565161" y="1208020"/>
            <a:ext cx="1585518" cy="225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8B9B4768-4EA7-45CD-AC52-B937E0ED5797}"/>
              </a:ext>
            </a:extLst>
          </p:cNvPr>
          <p:cNvSpPr/>
          <p:nvPr/>
        </p:nvSpPr>
        <p:spPr>
          <a:xfrm>
            <a:off x="10272098" y="2509018"/>
            <a:ext cx="1585518" cy="2253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7734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D72F9A-A857-405D-AAEF-919D4BBB1EB3}"/>
              </a:ext>
            </a:extLst>
          </p:cNvPr>
          <p:cNvSpPr>
            <a:spLocks noGrp="1"/>
          </p:cNvSpPr>
          <p:nvPr>
            <p:ph type="title"/>
          </p:nvPr>
        </p:nvSpPr>
        <p:spPr/>
        <p:txBody>
          <a:bodyPr/>
          <a:lstStyle/>
          <a:p>
            <a:r>
              <a:rPr lang="zh-TW" altLang="en-US" dirty="0"/>
              <a:t>實驗結果</a:t>
            </a:r>
          </a:p>
        </p:txBody>
      </p:sp>
      <p:sp>
        <p:nvSpPr>
          <p:cNvPr id="3" name="內容版面配置區 2">
            <a:extLst>
              <a:ext uri="{FF2B5EF4-FFF2-40B4-BE49-F238E27FC236}">
                <a16:creationId xmlns:a16="http://schemas.microsoft.com/office/drawing/2014/main" id="{9C20824D-8F87-4B82-9639-9CE6270092F6}"/>
              </a:ext>
            </a:extLst>
          </p:cNvPr>
          <p:cNvSpPr>
            <a:spLocks noGrp="1"/>
          </p:cNvSpPr>
          <p:nvPr>
            <p:ph idx="1"/>
          </p:nvPr>
        </p:nvSpPr>
        <p:spPr>
          <a:xfrm>
            <a:off x="1143001" y="1637607"/>
            <a:ext cx="4511180" cy="4458393"/>
          </a:xfrm>
        </p:spPr>
        <p:txBody>
          <a:bodyPr/>
          <a:lstStyle/>
          <a:p>
            <a:r>
              <a:rPr lang="zh-TW" altLang="en-US" dirty="0"/>
              <a:t>卡車司機有疲勞駕駛行為的高風險。</a:t>
            </a:r>
            <a:endParaRPr lang="en-US" altLang="zh-TW" dirty="0"/>
          </a:p>
          <a:p>
            <a:r>
              <a:rPr lang="zh-TW" altLang="en-US" dirty="0"/>
              <a:t>因疲勞而發生碰撞事故較可能發生在快車道；但造成傷亡的可能性較低。</a:t>
            </a:r>
            <a:endParaRPr lang="en-US" altLang="zh-TW" dirty="0"/>
          </a:p>
          <a:p>
            <a:endParaRPr lang="en-US" altLang="zh-TW" dirty="0"/>
          </a:p>
          <a:p>
            <a:r>
              <a:rPr lang="zh-TW" altLang="en-US" dirty="0"/>
              <a:t>車輛處於不好的狀況時造成嚴重傷亡的可能性較高。</a:t>
            </a:r>
          </a:p>
        </p:txBody>
      </p:sp>
      <p:pic>
        <p:nvPicPr>
          <p:cNvPr id="5" name="圖片 4">
            <a:extLst>
              <a:ext uri="{FF2B5EF4-FFF2-40B4-BE49-F238E27FC236}">
                <a16:creationId xmlns:a16="http://schemas.microsoft.com/office/drawing/2014/main" id="{7BA2EACF-ED33-4F97-8AD3-D43A5B6A4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917" y="262164"/>
            <a:ext cx="6185006" cy="4389532"/>
          </a:xfrm>
          <a:prstGeom prst="rect">
            <a:avLst/>
          </a:prstGeom>
        </p:spPr>
      </p:pic>
      <p:pic>
        <p:nvPicPr>
          <p:cNvPr id="7" name="圖片 6">
            <a:extLst>
              <a:ext uri="{FF2B5EF4-FFF2-40B4-BE49-F238E27FC236}">
                <a16:creationId xmlns:a16="http://schemas.microsoft.com/office/drawing/2014/main" id="{F468F8EB-75D7-4CB7-A05D-5DC72381A642}"/>
              </a:ext>
            </a:extLst>
          </p:cNvPr>
          <p:cNvPicPr>
            <a:picLocks noChangeAspect="1"/>
          </p:cNvPicPr>
          <p:nvPr/>
        </p:nvPicPr>
        <p:blipFill rotWithShape="1">
          <a:blip r:embed="rId3">
            <a:extLst>
              <a:ext uri="{28A0092B-C50C-407E-A947-70E740481C1C}">
                <a14:useLocalDpi xmlns:a14="http://schemas.microsoft.com/office/drawing/2010/main" val="0"/>
              </a:ext>
            </a:extLst>
          </a:blip>
          <a:srcRect r="4533"/>
          <a:stretch/>
        </p:blipFill>
        <p:spPr>
          <a:xfrm>
            <a:off x="5760917" y="977318"/>
            <a:ext cx="5958503" cy="4648349"/>
          </a:xfrm>
          <a:prstGeom prst="rect">
            <a:avLst/>
          </a:prstGeom>
        </p:spPr>
      </p:pic>
      <p:pic>
        <p:nvPicPr>
          <p:cNvPr id="6" name="圖片 5">
            <a:extLst>
              <a:ext uri="{FF2B5EF4-FFF2-40B4-BE49-F238E27FC236}">
                <a16:creationId xmlns:a16="http://schemas.microsoft.com/office/drawing/2014/main" id="{94B84937-FF8E-476B-A038-EB317AB47CE3}"/>
              </a:ext>
            </a:extLst>
          </p:cNvPr>
          <p:cNvPicPr>
            <a:picLocks noChangeAspect="1"/>
          </p:cNvPicPr>
          <p:nvPr/>
        </p:nvPicPr>
        <p:blipFill rotWithShape="1">
          <a:blip r:embed="rId4">
            <a:extLst>
              <a:ext uri="{28A0092B-C50C-407E-A947-70E740481C1C}">
                <a14:useLocalDpi xmlns:a14="http://schemas.microsoft.com/office/drawing/2010/main" val="0"/>
              </a:ext>
            </a:extLst>
          </a:blip>
          <a:srcRect r="4137" b="87155"/>
          <a:stretch/>
        </p:blipFill>
        <p:spPr>
          <a:xfrm>
            <a:off x="5790278" y="5625667"/>
            <a:ext cx="5929142" cy="622733"/>
          </a:xfrm>
          <a:prstGeom prst="rect">
            <a:avLst/>
          </a:prstGeom>
        </p:spPr>
      </p:pic>
      <p:sp>
        <p:nvSpPr>
          <p:cNvPr id="8" name="矩形 7">
            <a:extLst>
              <a:ext uri="{FF2B5EF4-FFF2-40B4-BE49-F238E27FC236}">
                <a16:creationId xmlns:a16="http://schemas.microsoft.com/office/drawing/2014/main" id="{4CDFC460-1D00-4785-9B13-9677EFF36810}"/>
              </a:ext>
            </a:extLst>
          </p:cNvPr>
          <p:cNvSpPr/>
          <p:nvPr/>
        </p:nvSpPr>
        <p:spPr>
          <a:xfrm>
            <a:off x="8523216" y="3900886"/>
            <a:ext cx="1585518" cy="225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C15E2FA-F189-4307-8433-9322D39EC23E}"/>
              </a:ext>
            </a:extLst>
          </p:cNvPr>
          <p:cNvSpPr/>
          <p:nvPr/>
        </p:nvSpPr>
        <p:spPr>
          <a:xfrm>
            <a:off x="8523216" y="5203855"/>
            <a:ext cx="1585518" cy="225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A00038A-6C4A-4230-B071-1860C2D9DE38}"/>
              </a:ext>
            </a:extLst>
          </p:cNvPr>
          <p:cNvSpPr/>
          <p:nvPr/>
        </p:nvSpPr>
        <p:spPr>
          <a:xfrm>
            <a:off x="10272098" y="1759722"/>
            <a:ext cx="1585518" cy="2253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673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D72F9A-A857-405D-AAEF-919D4BBB1EB3}"/>
              </a:ext>
            </a:extLst>
          </p:cNvPr>
          <p:cNvSpPr>
            <a:spLocks noGrp="1"/>
          </p:cNvSpPr>
          <p:nvPr>
            <p:ph type="title"/>
          </p:nvPr>
        </p:nvSpPr>
        <p:spPr/>
        <p:txBody>
          <a:bodyPr/>
          <a:lstStyle/>
          <a:p>
            <a:r>
              <a:rPr lang="zh-TW" altLang="en-US" dirty="0"/>
              <a:t>實驗結果</a:t>
            </a:r>
          </a:p>
        </p:txBody>
      </p:sp>
      <p:sp>
        <p:nvSpPr>
          <p:cNvPr id="3" name="內容版面配置區 2">
            <a:extLst>
              <a:ext uri="{FF2B5EF4-FFF2-40B4-BE49-F238E27FC236}">
                <a16:creationId xmlns:a16="http://schemas.microsoft.com/office/drawing/2014/main" id="{9C20824D-8F87-4B82-9639-9CE6270092F6}"/>
              </a:ext>
            </a:extLst>
          </p:cNvPr>
          <p:cNvSpPr>
            <a:spLocks noGrp="1"/>
          </p:cNvSpPr>
          <p:nvPr>
            <p:ph idx="1"/>
          </p:nvPr>
        </p:nvSpPr>
        <p:spPr>
          <a:xfrm>
            <a:off x="1143001" y="1637607"/>
            <a:ext cx="4511180" cy="4458393"/>
          </a:xfrm>
        </p:spPr>
        <p:txBody>
          <a:bodyPr/>
          <a:lstStyle/>
          <a:p>
            <a:r>
              <a:rPr lang="zh-TW" altLang="en-US" dirty="0"/>
              <a:t>有紅綠燈或警告標誌的道路上發生事故的可能性較小。</a:t>
            </a:r>
            <a:endParaRPr lang="en-US" altLang="zh-TW" dirty="0"/>
          </a:p>
          <a:p>
            <a:r>
              <a:rPr lang="zh-TW" altLang="en-US" dirty="0"/>
              <a:t>夜晚沒有路燈更有可能引起疲勞相關碰撞事故，甚至是傷亡事故。</a:t>
            </a:r>
            <a:endParaRPr lang="en-US" altLang="zh-TW" dirty="0"/>
          </a:p>
          <a:p>
            <a:endParaRPr lang="en-US" altLang="zh-TW" dirty="0"/>
          </a:p>
          <a:p>
            <a:r>
              <a:rPr lang="zh-TW" altLang="en-US" dirty="0"/>
              <a:t>溼滑的道路引起傷亡的機率較高。</a:t>
            </a:r>
            <a:endParaRPr lang="en-US" altLang="zh-TW" dirty="0"/>
          </a:p>
          <a:p>
            <a:endParaRPr lang="zh-TW" altLang="en-US" dirty="0"/>
          </a:p>
        </p:txBody>
      </p:sp>
      <p:pic>
        <p:nvPicPr>
          <p:cNvPr id="5" name="圖片 4">
            <a:extLst>
              <a:ext uri="{FF2B5EF4-FFF2-40B4-BE49-F238E27FC236}">
                <a16:creationId xmlns:a16="http://schemas.microsoft.com/office/drawing/2014/main" id="{7BA2EACF-ED33-4F97-8AD3-D43A5B6A4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917" y="262164"/>
            <a:ext cx="6185006" cy="4389532"/>
          </a:xfrm>
          <a:prstGeom prst="rect">
            <a:avLst/>
          </a:prstGeom>
        </p:spPr>
      </p:pic>
      <p:pic>
        <p:nvPicPr>
          <p:cNvPr id="6" name="圖片 5">
            <a:extLst>
              <a:ext uri="{FF2B5EF4-FFF2-40B4-BE49-F238E27FC236}">
                <a16:creationId xmlns:a16="http://schemas.microsoft.com/office/drawing/2014/main" id="{94B84937-FF8E-476B-A038-EB317AB47CE3}"/>
              </a:ext>
            </a:extLst>
          </p:cNvPr>
          <p:cNvPicPr>
            <a:picLocks noChangeAspect="1"/>
          </p:cNvPicPr>
          <p:nvPr/>
        </p:nvPicPr>
        <p:blipFill rotWithShape="1">
          <a:blip r:embed="rId3">
            <a:extLst>
              <a:ext uri="{28A0092B-C50C-407E-A947-70E740481C1C}">
                <a14:useLocalDpi xmlns:a14="http://schemas.microsoft.com/office/drawing/2010/main" val="0"/>
              </a:ext>
            </a:extLst>
          </a:blip>
          <a:srcRect t="14961" r="4138" b="-268"/>
          <a:stretch/>
        </p:blipFill>
        <p:spPr>
          <a:xfrm>
            <a:off x="5775597" y="977318"/>
            <a:ext cx="5929142" cy="4135772"/>
          </a:xfrm>
          <a:prstGeom prst="rect">
            <a:avLst/>
          </a:prstGeom>
        </p:spPr>
      </p:pic>
      <p:sp>
        <p:nvSpPr>
          <p:cNvPr id="10" name="矩形 9">
            <a:extLst>
              <a:ext uri="{FF2B5EF4-FFF2-40B4-BE49-F238E27FC236}">
                <a16:creationId xmlns:a16="http://schemas.microsoft.com/office/drawing/2014/main" id="{2322580E-01D3-43D6-AAEF-5047605D6861}"/>
              </a:ext>
            </a:extLst>
          </p:cNvPr>
          <p:cNvSpPr/>
          <p:nvPr/>
        </p:nvSpPr>
        <p:spPr>
          <a:xfrm>
            <a:off x="8422548" y="3203679"/>
            <a:ext cx="1585518" cy="2253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44760C82-586D-4C62-BAEC-F1DF45E6BFF8}"/>
              </a:ext>
            </a:extLst>
          </p:cNvPr>
          <p:cNvSpPr/>
          <p:nvPr/>
        </p:nvSpPr>
        <p:spPr>
          <a:xfrm>
            <a:off x="10225761" y="1217113"/>
            <a:ext cx="1585518" cy="2253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C74D54F4-1BB7-4F9C-B8A8-CCA27BAB6B55}"/>
              </a:ext>
            </a:extLst>
          </p:cNvPr>
          <p:cNvSpPr/>
          <p:nvPr/>
        </p:nvSpPr>
        <p:spPr>
          <a:xfrm>
            <a:off x="10133901" y="3203679"/>
            <a:ext cx="1585518" cy="22532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6069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D72F9A-A857-405D-AAEF-919D4BBB1EB3}"/>
              </a:ext>
            </a:extLst>
          </p:cNvPr>
          <p:cNvSpPr>
            <a:spLocks noGrp="1"/>
          </p:cNvSpPr>
          <p:nvPr>
            <p:ph type="title"/>
          </p:nvPr>
        </p:nvSpPr>
        <p:spPr/>
        <p:txBody>
          <a:bodyPr/>
          <a:lstStyle/>
          <a:p>
            <a:r>
              <a:rPr lang="zh-TW" altLang="en-US" dirty="0"/>
              <a:t>實驗結果</a:t>
            </a:r>
          </a:p>
        </p:txBody>
      </p:sp>
      <p:sp>
        <p:nvSpPr>
          <p:cNvPr id="3" name="內容版面配置區 2">
            <a:extLst>
              <a:ext uri="{FF2B5EF4-FFF2-40B4-BE49-F238E27FC236}">
                <a16:creationId xmlns:a16="http://schemas.microsoft.com/office/drawing/2014/main" id="{9C20824D-8F87-4B82-9639-9CE6270092F6}"/>
              </a:ext>
            </a:extLst>
          </p:cNvPr>
          <p:cNvSpPr>
            <a:spLocks noGrp="1"/>
          </p:cNvSpPr>
          <p:nvPr>
            <p:ph idx="1"/>
          </p:nvPr>
        </p:nvSpPr>
        <p:spPr>
          <a:xfrm>
            <a:off x="1143001" y="1637607"/>
            <a:ext cx="4511180" cy="4458393"/>
          </a:xfrm>
        </p:spPr>
        <p:txBody>
          <a:bodyPr/>
          <a:lstStyle/>
          <a:p>
            <a:r>
              <a:rPr lang="zh-TW" altLang="en-US" dirty="0"/>
              <a:t>凌晨到清晨較容易發生疲勞駕駛。</a:t>
            </a:r>
          </a:p>
        </p:txBody>
      </p:sp>
      <p:pic>
        <p:nvPicPr>
          <p:cNvPr id="5" name="圖片 4">
            <a:extLst>
              <a:ext uri="{FF2B5EF4-FFF2-40B4-BE49-F238E27FC236}">
                <a16:creationId xmlns:a16="http://schemas.microsoft.com/office/drawing/2014/main" id="{7BA2EACF-ED33-4F97-8AD3-D43A5B6A4457}"/>
              </a:ext>
            </a:extLst>
          </p:cNvPr>
          <p:cNvPicPr>
            <a:picLocks noChangeAspect="1"/>
          </p:cNvPicPr>
          <p:nvPr/>
        </p:nvPicPr>
        <p:blipFill rotWithShape="1">
          <a:blip r:embed="rId2">
            <a:extLst>
              <a:ext uri="{28A0092B-C50C-407E-A947-70E740481C1C}">
                <a14:useLocalDpi xmlns:a14="http://schemas.microsoft.com/office/drawing/2010/main" val="0"/>
              </a:ext>
            </a:extLst>
          </a:blip>
          <a:srcRect b="45007"/>
          <a:stretch/>
        </p:blipFill>
        <p:spPr>
          <a:xfrm>
            <a:off x="5760917" y="262164"/>
            <a:ext cx="6185006" cy="2413924"/>
          </a:xfrm>
          <a:prstGeom prst="rect">
            <a:avLst/>
          </a:prstGeom>
        </p:spPr>
      </p:pic>
      <p:pic>
        <p:nvPicPr>
          <p:cNvPr id="8" name="圖片 7">
            <a:extLst>
              <a:ext uri="{FF2B5EF4-FFF2-40B4-BE49-F238E27FC236}">
                <a16:creationId xmlns:a16="http://schemas.microsoft.com/office/drawing/2014/main" id="{9EB3C9B6-5E88-4E0B-80D0-D8B71EF8C9C6}"/>
              </a:ext>
            </a:extLst>
          </p:cNvPr>
          <p:cNvPicPr>
            <a:picLocks noChangeAspect="1"/>
          </p:cNvPicPr>
          <p:nvPr/>
        </p:nvPicPr>
        <p:blipFill rotWithShape="1">
          <a:blip r:embed="rId3">
            <a:extLst>
              <a:ext uri="{28A0092B-C50C-407E-A947-70E740481C1C}">
                <a14:useLocalDpi xmlns:a14="http://schemas.microsoft.com/office/drawing/2010/main" val="0"/>
              </a:ext>
            </a:extLst>
          </a:blip>
          <a:srcRect t="53906" r="5578"/>
          <a:stretch/>
        </p:blipFill>
        <p:spPr>
          <a:xfrm>
            <a:off x="5760917" y="974869"/>
            <a:ext cx="6034004" cy="2087460"/>
          </a:xfrm>
          <a:prstGeom prst="rect">
            <a:avLst/>
          </a:prstGeom>
        </p:spPr>
      </p:pic>
      <p:pic>
        <p:nvPicPr>
          <p:cNvPr id="7" name="圖片 6">
            <a:extLst>
              <a:ext uri="{FF2B5EF4-FFF2-40B4-BE49-F238E27FC236}">
                <a16:creationId xmlns:a16="http://schemas.microsoft.com/office/drawing/2014/main" id="{1E5E7B1E-CCB0-498C-ABC1-C7F0B9E237F5}"/>
              </a:ext>
            </a:extLst>
          </p:cNvPr>
          <p:cNvPicPr>
            <a:picLocks noChangeAspect="1"/>
          </p:cNvPicPr>
          <p:nvPr/>
        </p:nvPicPr>
        <p:blipFill rotWithShape="1">
          <a:blip r:embed="rId4">
            <a:extLst>
              <a:ext uri="{28A0092B-C50C-407E-A947-70E740481C1C}">
                <a14:useLocalDpi xmlns:a14="http://schemas.microsoft.com/office/drawing/2010/main" val="0"/>
              </a:ext>
            </a:extLst>
          </a:blip>
          <a:srcRect t="1806"/>
          <a:stretch/>
        </p:blipFill>
        <p:spPr>
          <a:xfrm>
            <a:off x="5760917" y="3866803"/>
            <a:ext cx="6185006" cy="2556851"/>
          </a:xfrm>
          <a:prstGeom prst="rect">
            <a:avLst/>
          </a:prstGeom>
        </p:spPr>
      </p:pic>
      <p:sp>
        <p:nvSpPr>
          <p:cNvPr id="9" name="矩形 8">
            <a:extLst>
              <a:ext uri="{FF2B5EF4-FFF2-40B4-BE49-F238E27FC236}">
                <a16:creationId xmlns:a16="http://schemas.microsoft.com/office/drawing/2014/main" id="{2B8BB201-273A-46A3-8882-6BEE70780700}"/>
              </a:ext>
            </a:extLst>
          </p:cNvPr>
          <p:cNvSpPr/>
          <p:nvPr/>
        </p:nvSpPr>
        <p:spPr>
          <a:xfrm>
            <a:off x="8531605" y="1210249"/>
            <a:ext cx="1585518" cy="4273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3842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F8CC4C-B823-42E2-95D7-FE669BA1D188}"/>
              </a:ext>
            </a:extLst>
          </p:cNvPr>
          <p:cNvSpPr>
            <a:spLocks noGrp="1"/>
          </p:cNvSpPr>
          <p:nvPr>
            <p:ph type="title"/>
          </p:nvPr>
        </p:nvSpPr>
        <p:spPr/>
        <p:txBody>
          <a:bodyPr/>
          <a:lstStyle/>
          <a:p>
            <a:r>
              <a:rPr lang="zh-TW" altLang="en-US" dirty="0"/>
              <a:t>討論結果</a:t>
            </a:r>
          </a:p>
        </p:txBody>
      </p:sp>
      <p:sp>
        <p:nvSpPr>
          <p:cNvPr id="3" name="內容版面配置區 2">
            <a:extLst>
              <a:ext uri="{FF2B5EF4-FFF2-40B4-BE49-F238E27FC236}">
                <a16:creationId xmlns:a16="http://schemas.microsoft.com/office/drawing/2014/main" id="{0C368204-ACC5-4FE6-A1ED-159D1E6A2D11}"/>
              </a:ext>
            </a:extLst>
          </p:cNvPr>
          <p:cNvSpPr>
            <a:spLocks noGrp="1"/>
          </p:cNvSpPr>
          <p:nvPr>
            <p:ph idx="1"/>
          </p:nvPr>
        </p:nvSpPr>
        <p:spPr/>
        <p:txBody>
          <a:bodyPr/>
          <a:lstStyle/>
          <a:p>
            <a:r>
              <a:rPr lang="zh-TW" altLang="en-US" dirty="0"/>
              <a:t>男性駕駛者、卡車駕駛、凌晨至清晨等多種因素增加了與疲勞相關的交通事故可能性，但是對因碰撞事故造成人員傷亡沒有顯著影響。</a:t>
            </a:r>
            <a:endParaRPr lang="en-US" altLang="zh-TW" dirty="0"/>
          </a:p>
          <a:p>
            <a:r>
              <a:rPr lang="zh-TW" altLang="en-US" dirty="0"/>
              <a:t>經驗不足的駕駛者、不安全的車輛狀況、在溼滑的道路上駕駛等會增加造成嚴重傷亡的可能性，但對於疲勞相關的交通事故則沒有顯著影響。</a:t>
            </a:r>
            <a:endParaRPr lang="en-US" altLang="zh-TW" dirty="0"/>
          </a:p>
        </p:txBody>
      </p:sp>
    </p:spTree>
    <p:extLst>
      <p:ext uri="{BB962C8B-B14F-4D97-AF65-F5344CB8AC3E}">
        <p14:creationId xmlns:p14="http://schemas.microsoft.com/office/powerpoint/2010/main" val="216010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35FAAD-C98B-4E73-BD62-4BB4AB496586}"/>
              </a:ext>
            </a:extLst>
          </p:cNvPr>
          <p:cNvSpPr>
            <a:spLocks noGrp="1"/>
          </p:cNvSpPr>
          <p:nvPr>
            <p:ph type="title"/>
          </p:nvPr>
        </p:nvSpPr>
        <p:spPr/>
        <p:txBody>
          <a:bodyPr/>
          <a:lstStyle/>
          <a:p>
            <a:r>
              <a:rPr lang="zh-TW" altLang="en-US" dirty="0"/>
              <a:t>討論結果</a:t>
            </a:r>
          </a:p>
        </p:txBody>
      </p:sp>
      <p:sp>
        <p:nvSpPr>
          <p:cNvPr id="3" name="內容版面配置區 2">
            <a:extLst>
              <a:ext uri="{FF2B5EF4-FFF2-40B4-BE49-F238E27FC236}">
                <a16:creationId xmlns:a16="http://schemas.microsoft.com/office/drawing/2014/main" id="{E0EB9ECA-A546-4FB6-88A1-0DAACBF5907A}"/>
              </a:ext>
            </a:extLst>
          </p:cNvPr>
          <p:cNvSpPr>
            <a:spLocks noGrp="1"/>
          </p:cNvSpPr>
          <p:nvPr>
            <p:ph idx="1"/>
          </p:nvPr>
        </p:nvSpPr>
        <p:spPr/>
        <p:txBody>
          <a:bodyPr/>
          <a:lstStyle/>
          <a:p>
            <a:pPr>
              <a:buFont typeface="Wingdings" panose="05000000000000000000" pitchFamily="2" charset="2"/>
              <a:buChar char="ü"/>
            </a:pPr>
            <a:r>
              <a:rPr lang="zh-TW" altLang="en-US" dirty="0"/>
              <a:t>人為因素：</a:t>
            </a:r>
            <a:endParaRPr lang="en-US" altLang="zh-TW" dirty="0"/>
          </a:p>
          <a:p>
            <a:pPr lvl="1"/>
            <a:r>
              <a:rPr lang="zh-TW" altLang="en-US" dirty="0"/>
              <a:t>男性易導致與疲勞相關的撞車事故，與</a:t>
            </a:r>
            <a:r>
              <a:rPr lang="en-US" altLang="zh-TW" dirty="0" err="1"/>
              <a:t>Radunand</a:t>
            </a:r>
            <a:r>
              <a:rPr lang="en-US" altLang="zh-TW" dirty="0"/>
              <a:t> </a:t>
            </a:r>
            <a:r>
              <a:rPr lang="en-US" altLang="zh-TW" dirty="0" err="1"/>
              <a:t>Radun</a:t>
            </a:r>
            <a:r>
              <a:rPr lang="en-US" altLang="zh-TW" dirty="0"/>
              <a:t> (2009) and </a:t>
            </a:r>
            <a:r>
              <a:rPr lang="en-US" altLang="zh-TW" dirty="0" err="1"/>
              <a:t>Obst</a:t>
            </a:r>
            <a:r>
              <a:rPr lang="en-US" altLang="zh-TW" dirty="0"/>
              <a:t> et al. (2011)</a:t>
            </a:r>
            <a:r>
              <a:rPr lang="zh-TW" altLang="en-US" dirty="0"/>
              <a:t>等人的研究相同；但在</a:t>
            </a:r>
            <a:r>
              <a:rPr lang="en-US" altLang="zh-TW" dirty="0"/>
              <a:t> Li et al. (2010)</a:t>
            </a:r>
            <a:r>
              <a:rPr lang="zh-TW" altLang="en-US" dirty="0"/>
              <a:t>研究中觀察到由於身體狀況的差異，女性比男性駕駛者更容易引起疲勞的相關碰撞。</a:t>
            </a:r>
            <a:endParaRPr lang="en-US" altLang="zh-TW" dirty="0"/>
          </a:p>
          <a:p>
            <a:pPr lvl="1"/>
            <a:r>
              <a:rPr lang="zh-TW" altLang="en-US" dirty="0"/>
              <a:t>年齡方面，安全意識有限的年輕駕駛者經常會發生與疲勞相關的碰撞事故</a:t>
            </a:r>
            <a:r>
              <a:rPr lang="en-US" altLang="zh-TW" dirty="0"/>
              <a:t>(</a:t>
            </a:r>
            <a:r>
              <a:rPr lang="en-US" altLang="zh-TW" dirty="0" err="1"/>
              <a:t>Radunand</a:t>
            </a:r>
            <a:r>
              <a:rPr lang="en-US" altLang="zh-TW" dirty="0"/>
              <a:t> </a:t>
            </a:r>
            <a:r>
              <a:rPr lang="en-US" altLang="zh-TW" dirty="0" err="1"/>
              <a:t>Radun</a:t>
            </a:r>
            <a:r>
              <a:rPr lang="en-US" altLang="zh-TW" dirty="0"/>
              <a:t>, 2009; </a:t>
            </a:r>
            <a:r>
              <a:rPr lang="en-US" altLang="zh-TW" dirty="0" err="1"/>
              <a:t>Obst</a:t>
            </a:r>
            <a:r>
              <a:rPr lang="en-US" altLang="zh-TW" dirty="0"/>
              <a:t> et al., 2011)</a:t>
            </a:r>
            <a:r>
              <a:rPr lang="zh-TW" altLang="en-US" dirty="0"/>
              <a:t>。而</a:t>
            </a:r>
            <a:r>
              <a:rPr lang="en-US" altLang="zh-TW" dirty="0"/>
              <a:t>25</a:t>
            </a:r>
            <a:r>
              <a:rPr lang="zh-TW" altLang="en-US" dirty="0"/>
              <a:t>歲以下的男性駕駛者更容易發生車禍，男性通常過於自信，在駕駛時不太遵守交通法規</a:t>
            </a:r>
            <a:r>
              <a:rPr lang="en-US" altLang="zh-TW" dirty="0"/>
              <a:t>(Porter, 2001)</a:t>
            </a:r>
            <a:r>
              <a:rPr lang="zh-TW" altLang="en-US" dirty="0"/>
              <a:t>。</a:t>
            </a:r>
            <a:endParaRPr lang="en-US" altLang="zh-TW" dirty="0"/>
          </a:p>
          <a:p>
            <a:pPr lvl="1"/>
            <a:endParaRPr lang="en-US" altLang="zh-TW" dirty="0"/>
          </a:p>
          <a:p>
            <a:pPr lvl="1"/>
            <a:endParaRPr lang="zh-TW" altLang="en-US" dirty="0"/>
          </a:p>
        </p:txBody>
      </p:sp>
    </p:spTree>
    <p:extLst>
      <p:ext uri="{BB962C8B-B14F-4D97-AF65-F5344CB8AC3E}">
        <p14:creationId xmlns:p14="http://schemas.microsoft.com/office/powerpoint/2010/main" val="415761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85FF99-F285-4620-98C9-42E85357E9DC}"/>
              </a:ext>
            </a:extLst>
          </p:cNvPr>
          <p:cNvSpPr>
            <a:spLocks noGrp="1"/>
          </p:cNvSpPr>
          <p:nvPr>
            <p:ph type="title"/>
          </p:nvPr>
        </p:nvSpPr>
        <p:spPr/>
        <p:txBody>
          <a:bodyPr/>
          <a:lstStyle/>
          <a:p>
            <a:r>
              <a:rPr lang="zh-TW" altLang="en-US" dirty="0"/>
              <a:t>簡介</a:t>
            </a:r>
          </a:p>
        </p:txBody>
      </p:sp>
      <p:sp>
        <p:nvSpPr>
          <p:cNvPr id="3" name="內容版面配置區 2">
            <a:extLst>
              <a:ext uri="{FF2B5EF4-FFF2-40B4-BE49-F238E27FC236}">
                <a16:creationId xmlns:a16="http://schemas.microsoft.com/office/drawing/2014/main" id="{59E8B2CE-F01D-4243-AEFF-0128BA58C9F3}"/>
              </a:ext>
            </a:extLst>
          </p:cNvPr>
          <p:cNvSpPr>
            <a:spLocks noGrp="1"/>
          </p:cNvSpPr>
          <p:nvPr>
            <p:ph idx="1"/>
          </p:nvPr>
        </p:nvSpPr>
        <p:spPr/>
        <p:txBody>
          <a:bodyPr>
            <a:normAutofit/>
          </a:bodyPr>
          <a:lstStyle/>
          <a:p>
            <a:r>
              <a:rPr lang="zh-TW" altLang="en-US" dirty="0"/>
              <a:t>在美國的</a:t>
            </a:r>
            <a:r>
              <a:rPr lang="en-US" altLang="zh-TW" dirty="0"/>
              <a:t>16.5%</a:t>
            </a:r>
            <a:r>
              <a:rPr lang="zh-TW" altLang="en-US" dirty="0"/>
              <a:t>致命交通事故，及</a:t>
            </a:r>
            <a:r>
              <a:rPr lang="en-US" altLang="zh-TW" dirty="0"/>
              <a:t>12.5%</a:t>
            </a:r>
            <a:r>
              <a:rPr lang="zh-TW" altLang="en-US" dirty="0"/>
              <a:t>導致傷害的事故與疲勞駕駛有關。</a:t>
            </a:r>
            <a:r>
              <a:rPr lang="en-US" altLang="zh-TW" dirty="0"/>
              <a:t>(American Automobile Association Foundation for Traffic Safety, 2010)</a:t>
            </a:r>
          </a:p>
          <a:p>
            <a:r>
              <a:rPr lang="zh-TW" altLang="en-US" dirty="0"/>
              <a:t>發展中國家的駕駛者由於經濟原因導致疲勞的可能性更高，尤其是商用車駕駛者。而發展中國家對商業和公共道路書運輸的調查表示，運輸業者為追求利潤，經常迫使駕駛者超速、長時間工作以及在疲憊時工作。</a:t>
            </a:r>
            <a:r>
              <a:rPr lang="en-US" altLang="zh-TW" dirty="0"/>
              <a:t>(WHO, 2004)</a:t>
            </a:r>
          </a:p>
          <a:p>
            <a:r>
              <a:rPr lang="zh-TW" altLang="en-US" dirty="0"/>
              <a:t>中國</a:t>
            </a:r>
            <a:r>
              <a:rPr lang="en-US" altLang="zh-TW" dirty="0"/>
              <a:t>14-44</a:t>
            </a:r>
            <a:r>
              <a:rPr lang="zh-TW" altLang="en-US" dirty="0"/>
              <a:t>歲的主要死亡原因為交通事故</a:t>
            </a:r>
            <a:r>
              <a:rPr lang="en-US" altLang="zh-TW" dirty="0"/>
              <a:t>(WHO, 2013)</a:t>
            </a:r>
            <a:r>
              <a:rPr lang="zh-TW" altLang="en-US" dirty="0"/>
              <a:t>，</a:t>
            </a:r>
            <a:r>
              <a:rPr lang="en-US" altLang="zh-TW" dirty="0"/>
              <a:t>2011</a:t>
            </a:r>
            <a:r>
              <a:rPr lang="zh-TW" altLang="en-US" dirty="0"/>
              <a:t>年，中國發生</a:t>
            </a:r>
            <a:r>
              <a:rPr lang="en-US" altLang="zh-TW" dirty="0"/>
              <a:t>422</a:t>
            </a:r>
            <a:r>
              <a:rPr lang="zh-TW" altLang="en-US" dirty="0"/>
              <a:t>萬起道路交通事故，造成</a:t>
            </a:r>
            <a:r>
              <a:rPr lang="en-US" altLang="zh-TW" dirty="0"/>
              <a:t>62,387</a:t>
            </a:r>
            <a:r>
              <a:rPr lang="zh-TW" altLang="en-US" dirty="0"/>
              <a:t>人死亡，</a:t>
            </a:r>
            <a:r>
              <a:rPr lang="en-US" altLang="zh-TW" dirty="0"/>
              <a:t>237,421</a:t>
            </a:r>
            <a:r>
              <a:rPr lang="zh-TW" altLang="en-US" dirty="0"/>
              <a:t>人受傷，其中有</a:t>
            </a:r>
            <a:r>
              <a:rPr lang="en-US" altLang="zh-TW" dirty="0"/>
              <a:t>1,755</a:t>
            </a:r>
            <a:r>
              <a:rPr lang="zh-TW" altLang="en-US" dirty="0"/>
              <a:t>起的疲勞駕駛事故，造成了</a:t>
            </a:r>
            <a:r>
              <a:rPr lang="en-US" altLang="zh-TW" dirty="0"/>
              <a:t>1,003</a:t>
            </a:r>
            <a:r>
              <a:rPr lang="zh-TW" altLang="en-US" dirty="0"/>
              <a:t>人死亡，</a:t>
            </a:r>
            <a:r>
              <a:rPr lang="en-US" altLang="zh-TW" dirty="0"/>
              <a:t>2,124</a:t>
            </a:r>
            <a:r>
              <a:rPr lang="zh-TW" altLang="en-US" dirty="0"/>
              <a:t>人受傷</a:t>
            </a:r>
            <a:r>
              <a:rPr lang="en-US" altLang="zh-TW" dirty="0"/>
              <a:t>(</a:t>
            </a:r>
            <a:r>
              <a:rPr lang="zh-TW" altLang="en-US" dirty="0"/>
              <a:t>中國公安部交通管理局</a:t>
            </a:r>
            <a:r>
              <a:rPr lang="en-US" altLang="zh-TW" dirty="0"/>
              <a:t>, 2011)</a:t>
            </a:r>
          </a:p>
        </p:txBody>
      </p:sp>
    </p:spTree>
    <p:extLst>
      <p:ext uri="{BB962C8B-B14F-4D97-AF65-F5344CB8AC3E}">
        <p14:creationId xmlns:p14="http://schemas.microsoft.com/office/powerpoint/2010/main" val="174493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35FAAD-C98B-4E73-BD62-4BB4AB496586}"/>
              </a:ext>
            </a:extLst>
          </p:cNvPr>
          <p:cNvSpPr>
            <a:spLocks noGrp="1"/>
          </p:cNvSpPr>
          <p:nvPr>
            <p:ph type="title"/>
          </p:nvPr>
        </p:nvSpPr>
        <p:spPr/>
        <p:txBody>
          <a:bodyPr/>
          <a:lstStyle/>
          <a:p>
            <a:r>
              <a:rPr lang="zh-TW" altLang="en-US" dirty="0"/>
              <a:t>討論結果</a:t>
            </a:r>
          </a:p>
        </p:txBody>
      </p:sp>
      <p:sp>
        <p:nvSpPr>
          <p:cNvPr id="3" name="內容版面配置區 2">
            <a:extLst>
              <a:ext uri="{FF2B5EF4-FFF2-40B4-BE49-F238E27FC236}">
                <a16:creationId xmlns:a16="http://schemas.microsoft.com/office/drawing/2014/main" id="{E0EB9ECA-A546-4FB6-88A1-0DAACBF5907A}"/>
              </a:ext>
            </a:extLst>
          </p:cNvPr>
          <p:cNvSpPr>
            <a:spLocks noGrp="1"/>
          </p:cNvSpPr>
          <p:nvPr>
            <p:ph idx="1"/>
          </p:nvPr>
        </p:nvSpPr>
        <p:spPr/>
        <p:txBody>
          <a:bodyPr/>
          <a:lstStyle/>
          <a:p>
            <a:pPr>
              <a:buFont typeface="Wingdings" panose="05000000000000000000" pitchFamily="2" charset="2"/>
              <a:buChar char="ü"/>
            </a:pPr>
            <a:r>
              <a:rPr lang="zh-TW" altLang="en-US" dirty="0"/>
              <a:t>車輛因素：</a:t>
            </a:r>
            <a:endParaRPr lang="en-US" altLang="zh-TW" dirty="0"/>
          </a:p>
          <a:p>
            <a:pPr lvl="1"/>
            <a:r>
              <a:rPr lang="zh-TW" altLang="en-US" dirty="0"/>
              <a:t>研究結果表示卡車駕駛者疲勞駕駛的可能性較高；而酒駕也被確定為造成嚴重卡車事故的因素之一。</a:t>
            </a:r>
            <a:r>
              <a:rPr lang="en-US" altLang="zh-TW" dirty="0"/>
              <a:t>(Chang and </a:t>
            </a:r>
            <a:r>
              <a:rPr lang="en-US" altLang="zh-TW" dirty="0" err="1"/>
              <a:t>Chien</a:t>
            </a:r>
            <a:r>
              <a:rPr lang="en-US" altLang="zh-TW" dirty="0"/>
              <a:t>, 2013)</a:t>
            </a:r>
          </a:p>
          <a:p>
            <a:pPr lvl="1"/>
            <a:r>
              <a:rPr lang="zh-TW" altLang="en-US" dirty="0"/>
              <a:t>疲勞駕駛行為通常發生在經常駕駛和長時間工作的人當中。</a:t>
            </a:r>
            <a:r>
              <a:rPr lang="en-US" altLang="zh-TW" dirty="0"/>
              <a:t>(</a:t>
            </a:r>
            <a:r>
              <a:rPr lang="it-IT" altLang="zh-TW" dirty="0"/>
              <a:t>McCartt et al., 1996, Di Milia et al., 2011)</a:t>
            </a:r>
          </a:p>
          <a:p>
            <a:pPr lvl="1"/>
            <a:r>
              <a:rPr lang="zh-TW" altLang="en-US" dirty="0"/>
              <a:t>不安全的車輛狀況導致嚴重傷亡的可能性較高，因為在發生碰撞事故時，車輛難以控制。</a:t>
            </a:r>
          </a:p>
        </p:txBody>
      </p:sp>
    </p:spTree>
    <p:extLst>
      <p:ext uri="{BB962C8B-B14F-4D97-AF65-F5344CB8AC3E}">
        <p14:creationId xmlns:p14="http://schemas.microsoft.com/office/powerpoint/2010/main" val="482633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35FAAD-C98B-4E73-BD62-4BB4AB496586}"/>
              </a:ext>
            </a:extLst>
          </p:cNvPr>
          <p:cNvSpPr>
            <a:spLocks noGrp="1"/>
          </p:cNvSpPr>
          <p:nvPr>
            <p:ph type="title"/>
          </p:nvPr>
        </p:nvSpPr>
        <p:spPr/>
        <p:txBody>
          <a:bodyPr/>
          <a:lstStyle/>
          <a:p>
            <a:r>
              <a:rPr lang="zh-TW" altLang="en-US" dirty="0"/>
              <a:t>討論結果</a:t>
            </a:r>
          </a:p>
        </p:txBody>
      </p:sp>
      <p:sp>
        <p:nvSpPr>
          <p:cNvPr id="3" name="內容版面配置區 2">
            <a:extLst>
              <a:ext uri="{FF2B5EF4-FFF2-40B4-BE49-F238E27FC236}">
                <a16:creationId xmlns:a16="http://schemas.microsoft.com/office/drawing/2014/main" id="{E0EB9ECA-A546-4FB6-88A1-0DAACBF5907A}"/>
              </a:ext>
            </a:extLst>
          </p:cNvPr>
          <p:cNvSpPr>
            <a:spLocks noGrp="1"/>
          </p:cNvSpPr>
          <p:nvPr>
            <p:ph idx="1"/>
          </p:nvPr>
        </p:nvSpPr>
        <p:spPr/>
        <p:txBody>
          <a:bodyPr/>
          <a:lstStyle/>
          <a:p>
            <a:pPr>
              <a:buFont typeface="Wingdings" panose="05000000000000000000" pitchFamily="2" charset="2"/>
              <a:buChar char="ü"/>
            </a:pPr>
            <a:r>
              <a:rPr lang="zh-TW" altLang="en-US" dirty="0"/>
              <a:t>道路因素：</a:t>
            </a:r>
          </a:p>
          <a:p>
            <a:pPr lvl="1"/>
            <a:r>
              <a:rPr lang="en-US" altLang="zh-TW" dirty="0"/>
              <a:t> Ting et al. (2008) </a:t>
            </a:r>
            <a:r>
              <a:rPr lang="zh-TW" altLang="en-US" dirty="0"/>
              <a:t>確定了疲勞駕駛是在公路上發生交通事故的主要原因。</a:t>
            </a:r>
            <a:endParaRPr lang="en-US" altLang="zh-TW" dirty="0"/>
          </a:p>
          <a:p>
            <a:pPr lvl="1"/>
            <a:r>
              <a:rPr lang="zh-TW" altLang="en-US" dirty="0"/>
              <a:t>研究發現，開車會增加疲勞相關碰撞的可能性；但在快車道上行駛時，因道路條件較好，造成嚴重傷亡的機率較低。</a:t>
            </a:r>
            <a:endParaRPr lang="en-US" altLang="zh-TW" dirty="0"/>
          </a:p>
          <a:p>
            <a:pPr lvl="1"/>
            <a:r>
              <a:rPr lang="zh-TW" altLang="en-US" dirty="0"/>
              <a:t>帶有紅綠燈和警告標誌的道路，能夠增加駕駛者的注意程度，降低疲勞相關碰撞的可能性。</a:t>
            </a:r>
          </a:p>
        </p:txBody>
      </p:sp>
    </p:spTree>
    <p:extLst>
      <p:ext uri="{BB962C8B-B14F-4D97-AF65-F5344CB8AC3E}">
        <p14:creationId xmlns:p14="http://schemas.microsoft.com/office/powerpoint/2010/main" val="254350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35FAAD-C98B-4E73-BD62-4BB4AB496586}"/>
              </a:ext>
            </a:extLst>
          </p:cNvPr>
          <p:cNvSpPr>
            <a:spLocks noGrp="1"/>
          </p:cNvSpPr>
          <p:nvPr>
            <p:ph type="title"/>
          </p:nvPr>
        </p:nvSpPr>
        <p:spPr/>
        <p:txBody>
          <a:bodyPr/>
          <a:lstStyle/>
          <a:p>
            <a:r>
              <a:rPr lang="zh-TW" altLang="en-US" dirty="0"/>
              <a:t>討論結果</a:t>
            </a:r>
          </a:p>
        </p:txBody>
      </p:sp>
      <p:sp>
        <p:nvSpPr>
          <p:cNvPr id="3" name="內容版面配置區 2">
            <a:extLst>
              <a:ext uri="{FF2B5EF4-FFF2-40B4-BE49-F238E27FC236}">
                <a16:creationId xmlns:a16="http://schemas.microsoft.com/office/drawing/2014/main" id="{E0EB9ECA-A546-4FB6-88A1-0DAACBF5907A}"/>
              </a:ext>
            </a:extLst>
          </p:cNvPr>
          <p:cNvSpPr>
            <a:spLocks noGrp="1"/>
          </p:cNvSpPr>
          <p:nvPr>
            <p:ph idx="1"/>
          </p:nvPr>
        </p:nvSpPr>
        <p:spPr/>
        <p:txBody>
          <a:bodyPr/>
          <a:lstStyle/>
          <a:p>
            <a:pPr>
              <a:buFont typeface="Wingdings" panose="05000000000000000000" pitchFamily="2" charset="2"/>
              <a:buChar char="ü"/>
            </a:pPr>
            <a:r>
              <a:rPr lang="zh-TW" altLang="en-US" dirty="0"/>
              <a:t>環境因素：</a:t>
            </a:r>
          </a:p>
          <a:p>
            <a:pPr lvl="1"/>
            <a:r>
              <a:rPr lang="en-US" altLang="zh-TW" dirty="0"/>
              <a:t> </a:t>
            </a:r>
            <a:r>
              <a:rPr lang="zh-TW" altLang="en-US" dirty="0"/>
              <a:t>駕駛者在夜間駕駛時，需花費更大的精力以及注意力，這可能更容易導致疲勞</a:t>
            </a:r>
            <a:r>
              <a:rPr lang="en-US" altLang="zh-TW" dirty="0"/>
              <a:t>(</a:t>
            </a:r>
            <a:r>
              <a:rPr lang="en-US" altLang="zh-TW" dirty="0" err="1"/>
              <a:t>Stutts</a:t>
            </a:r>
            <a:r>
              <a:rPr lang="en-US" altLang="zh-TW" dirty="0"/>
              <a:t> et al., 1999)</a:t>
            </a:r>
            <a:r>
              <a:rPr lang="zh-TW" altLang="en-US" dirty="0"/>
              <a:t>，而當道路的能見度較差時，還會更容易導致交通事故甚至人員傷亡。</a:t>
            </a:r>
            <a:endParaRPr lang="en-US" altLang="zh-TW" dirty="0"/>
          </a:p>
          <a:p>
            <a:pPr lvl="1"/>
            <a:r>
              <a:rPr lang="zh-TW" altLang="en-US" dirty="0"/>
              <a:t>關於時間方面，由於行人的人數增加，周末容易造成與疲勞相關的交通事故增加，也容易造成人員傷亡。</a:t>
            </a:r>
            <a:endParaRPr lang="en-US" altLang="zh-TW" dirty="0"/>
          </a:p>
          <a:p>
            <a:pPr lvl="1"/>
            <a:r>
              <a:rPr lang="en-US" altLang="zh-TW" dirty="0" err="1"/>
              <a:t>Beirness</a:t>
            </a:r>
            <a:r>
              <a:rPr lang="en-US" altLang="zh-TW" dirty="0"/>
              <a:t> et al.(2005)</a:t>
            </a:r>
            <a:r>
              <a:rPr lang="zh-TW" altLang="en-US" dirty="0"/>
              <a:t>觀察到疲勞駕駛通常發生在晚上和下午。而凌晨</a:t>
            </a:r>
            <a:r>
              <a:rPr lang="en-US" altLang="zh-TW" dirty="0"/>
              <a:t>2:00</a:t>
            </a:r>
            <a:r>
              <a:rPr lang="zh-TW" altLang="en-US" dirty="0"/>
              <a:t>駕駛疲勞風險是早上</a:t>
            </a:r>
            <a:r>
              <a:rPr lang="en-US" altLang="zh-TW" dirty="0"/>
              <a:t>10:00</a:t>
            </a:r>
            <a:r>
              <a:rPr lang="zh-TW" altLang="en-US" dirty="0"/>
              <a:t>駕駛疲勞風險的</a:t>
            </a:r>
            <a:r>
              <a:rPr lang="en-US" altLang="zh-TW" dirty="0"/>
              <a:t>50</a:t>
            </a:r>
            <a:r>
              <a:rPr lang="zh-TW" altLang="en-US" dirty="0"/>
              <a:t>倍</a:t>
            </a:r>
            <a:r>
              <a:rPr lang="en-US" altLang="zh-TW" dirty="0"/>
              <a:t>(Horne and </a:t>
            </a:r>
            <a:r>
              <a:rPr lang="en-US" altLang="zh-TW" dirty="0" err="1"/>
              <a:t>Reyner</a:t>
            </a:r>
            <a:r>
              <a:rPr lang="en-US" altLang="zh-TW" dirty="0"/>
              <a:t>, 1995b)</a:t>
            </a:r>
            <a:r>
              <a:rPr lang="zh-TW" altLang="en-US" dirty="0"/>
              <a:t>，而本研究結果表明，在凌晨到清晨和高峰時段有更高的撞車風險。</a:t>
            </a:r>
          </a:p>
        </p:txBody>
      </p:sp>
    </p:spTree>
    <p:extLst>
      <p:ext uri="{BB962C8B-B14F-4D97-AF65-F5344CB8AC3E}">
        <p14:creationId xmlns:p14="http://schemas.microsoft.com/office/powerpoint/2010/main" val="332428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53DD87A-E813-4958-9335-6018B41920FB}"/>
              </a:ext>
            </a:extLst>
          </p:cNvPr>
          <p:cNvSpPr>
            <a:spLocks noGrp="1"/>
          </p:cNvSpPr>
          <p:nvPr>
            <p:ph idx="1"/>
          </p:nvPr>
        </p:nvSpPr>
        <p:spPr>
          <a:xfrm>
            <a:off x="1143000" y="898359"/>
            <a:ext cx="9872871" cy="5197642"/>
          </a:xfrm>
        </p:spPr>
        <p:txBody>
          <a:bodyPr>
            <a:normAutofit/>
          </a:bodyPr>
          <a:lstStyle/>
          <a:p>
            <a:r>
              <a:rPr lang="zh-TW" altLang="en-US" dirty="0"/>
              <a:t>根據</a:t>
            </a:r>
            <a:r>
              <a:rPr lang="en-US" altLang="zh-TW" dirty="0"/>
              <a:t>Horne and </a:t>
            </a:r>
            <a:r>
              <a:rPr lang="en-US" altLang="zh-TW" dirty="0" err="1"/>
              <a:t>Reyner</a:t>
            </a:r>
            <a:r>
              <a:rPr lang="en-US" altLang="zh-TW" dirty="0"/>
              <a:t>(1995a)</a:t>
            </a:r>
            <a:r>
              <a:rPr lang="zh-TW" altLang="en-US" dirty="0"/>
              <a:t>研究發現，英國西南部和中部地區疲勞駕駛的駕駛者中，有</a:t>
            </a:r>
            <a:r>
              <a:rPr lang="en-US" altLang="zh-TW" dirty="0"/>
              <a:t>50%</a:t>
            </a:r>
            <a:r>
              <a:rPr lang="zh-TW" altLang="en-US" dirty="0"/>
              <a:t>為男性駕駛，其年齡均在</a:t>
            </a:r>
            <a:r>
              <a:rPr lang="en-US" altLang="zh-TW" dirty="0"/>
              <a:t>30</a:t>
            </a:r>
            <a:r>
              <a:rPr lang="zh-TW" altLang="en-US" dirty="0"/>
              <a:t>歲以下。</a:t>
            </a:r>
            <a:endParaRPr lang="en-US" altLang="zh-TW" dirty="0"/>
          </a:p>
          <a:p>
            <a:r>
              <a:rPr lang="zh-TW" altLang="en-US" dirty="0"/>
              <a:t>疲勞駕駛的高峰時間，會隨著年齡而變化，年經駕駛可能在早上很疲勞，較年長的司機可能在下午很疲勞</a:t>
            </a:r>
            <a:r>
              <a:rPr lang="en-US" altLang="zh-TW" dirty="0"/>
              <a:t>(Brown, 1997)</a:t>
            </a:r>
          </a:p>
          <a:p>
            <a:r>
              <a:rPr lang="en-US" altLang="zh-TW" dirty="0"/>
              <a:t>Ren et al.(2007)</a:t>
            </a:r>
            <a:r>
              <a:rPr lang="zh-TW" altLang="en-US" dirty="0"/>
              <a:t>指出，疲勞相關的碰撞是谷與駕駛者的經驗有關，駕駛經驗較少的人極有可能導致交通事故，但是具有豐富駕駛經驗的人往往會高估自己的能力。</a:t>
            </a:r>
            <a:endParaRPr lang="en-US" altLang="zh-TW" dirty="0"/>
          </a:p>
          <a:p>
            <a:r>
              <a:rPr lang="zh-TW" altLang="en-US" dirty="0"/>
              <a:t>豐富駕駛經驗的人，可能因為過度自信而導致更多事故的發生</a:t>
            </a:r>
            <a:r>
              <a:rPr lang="en-US" altLang="zh-TW" dirty="0"/>
              <a:t>(Li et al., 2010)</a:t>
            </a:r>
            <a:r>
              <a:rPr lang="zh-TW" altLang="en-US" dirty="0"/>
              <a:t>。而駕駛經驗少於</a:t>
            </a:r>
            <a:r>
              <a:rPr lang="en-US" altLang="zh-TW" dirty="0"/>
              <a:t>3</a:t>
            </a:r>
            <a:r>
              <a:rPr lang="zh-TW" altLang="en-US" dirty="0"/>
              <a:t>年或大於</a:t>
            </a:r>
            <a:r>
              <a:rPr lang="en-US" altLang="zh-TW" dirty="0"/>
              <a:t>10</a:t>
            </a:r>
            <a:r>
              <a:rPr lang="zh-TW" altLang="en-US" dirty="0"/>
              <a:t>年的中國駕駛者風聲交通事故的可能性更高</a:t>
            </a:r>
            <a:r>
              <a:rPr lang="en-US" altLang="zh-TW" dirty="0"/>
              <a:t>(Liu et al., 2008)</a:t>
            </a:r>
            <a:endParaRPr lang="zh-TW" altLang="en-US" dirty="0"/>
          </a:p>
        </p:txBody>
      </p:sp>
    </p:spTree>
    <p:extLst>
      <p:ext uri="{BB962C8B-B14F-4D97-AF65-F5344CB8AC3E}">
        <p14:creationId xmlns:p14="http://schemas.microsoft.com/office/powerpoint/2010/main" val="128612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53DD87A-E813-4958-9335-6018B41920FB}"/>
              </a:ext>
            </a:extLst>
          </p:cNvPr>
          <p:cNvSpPr>
            <a:spLocks noGrp="1"/>
          </p:cNvSpPr>
          <p:nvPr>
            <p:ph idx="1"/>
          </p:nvPr>
        </p:nvSpPr>
        <p:spPr>
          <a:xfrm>
            <a:off x="1143000" y="898359"/>
            <a:ext cx="9872871" cy="5197642"/>
          </a:xfrm>
        </p:spPr>
        <p:txBody>
          <a:bodyPr>
            <a:normAutofit/>
          </a:bodyPr>
          <a:lstStyle/>
          <a:p>
            <a:r>
              <a:rPr lang="zh-TW" altLang="en-US" dirty="0"/>
              <a:t>道路設施和條件也會影響疲勞駕駛，在美國，多車道的州際高速公路以高於</a:t>
            </a:r>
            <a:r>
              <a:rPr lang="en-US" altLang="zh-TW" dirty="0"/>
              <a:t>55</a:t>
            </a:r>
            <a:r>
              <a:rPr lang="zh-TW" altLang="en-US" dirty="0"/>
              <a:t>英里</a:t>
            </a:r>
            <a:r>
              <a:rPr lang="en-US" altLang="zh-TW" dirty="0"/>
              <a:t>/</a:t>
            </a:r>
            <a:r>
              <a:rPr lang="zh-TW" altLang="en-US" dirty="0"/>
              <a:t>小時的速度行駛時，發生疲勞駕駛行為的比例為</a:t>
            </a:r>
            <a:r>
              <a:rPr lang="en-US" altLang="zh-TW" dirty="0"/>
              <a:t>59%</a:t>
            </a:r>
            <a:r>
              <a:rPr lang="zh-TW" altLang="en-US" dirty="0"/>
              <a:t>，而以高於</a:t>
            </a:r>
            <a:r>
              <a:rPr lang="en-US" altLang="zh-TW" dirty="0"/>
              <a:t>45</a:t>
            </a:r>
            <a:r>
              <a:rPr lang="zh-TW" altLang="en-US" dirty="0"/>
              <a:t>英里</a:t>
            </a:r>
            <a:r>
              <a:rPr lang="en-US" altLang="zh-TW" dirty="0"/>
              <a:t>/</a:t>
            </a:r>
            <a:r>
              <a:rPr lang="zh-TW" altLang="en-US" dirty="0"/>
              <a:t>小時的速度造成疲勞駕駛行為的比例為</a:t>
            </a:r>
            <a:r>
              <a:rPr lang="en-US" altLang="zh-TW" dirty="0"/>
              <a:t>23%</a:t>
            </a:r>
            <a:r>
              <a:rPr lang="zh-TW" altLang="en-US" dirty="0"/>
              <a:t>，若是在當地的城市或城市附近的公共道路行駛，則發生疲勞駕駛的比例為</a:t>
            </a:r>
            <a:r>
              <a:rPr lang="en-US" altLang="zh-TW" dirty="0"/>
              <a:t>8%(NHTSA, 2005)</a:t>
            </a:r>
          </a:p>
          <a:p>
            <a:r>
              <a:rPr lang="zh-TW" altLang="en-US" dirty="0"/>
              <a:t>大多數的疲勞相關的高速公路事件是因為駕駛者在道路上花費的輛的時間而造成的</a:t>
            </a:r>
            <a:r>
              <a:rPr lang="en-US" altLang="zh-TW" dirty="0"/>
              <a:t>(Ting et al., 2008)</a:t>
            </a:r>
            <a:r>
              <a:rPr lang="zh-TW" altLang="en-US" dirty="0"/>
              <a:t>，而在中國，在持續簡單的道路環境中長時間駕駛，容易引起駕駛者的睡眠或產生緊張感，進而導致交通事故</a:t>
            </a:r>
            <a:r>
              <a:rPr lang="en-US" altLang="zh-TW" dirty="0"/>
              <a:t>(Li et al., 2010)</a:t>
            </a:r>
            <a:endParaRPr lang="zh-TW" altLang="en-US" dirty="0"/>
          </a:p>
        </p:txBody>
      </p:sp>
    </p:spTree>
    <p:extLst>
      <p:ext uri="{BB962C8B-B14F-4D97-AF65-F5344CB8AC3E}">
        <p14:creationId xmlns:p14="http://schemas.microsoft.com/office/powerpoint/2010/main" val="249541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090A07-131B-4406-AD9F-86139BBD90B3}"/>
              </a:ext>
            </a:extLst>
          </p:cNvPr>
          <p:cNvSpPr>
            <a:spLocks noGrp="1"/>
          </p:cNvSpPr>
          <p:nvPr>
            <p:ph type="title"/>
          </p:nvPr>
        </p:nvSpPr>
        <p:spPr/>
        <p:txBody>
          <a:bodyPr/>
          <a:lstStyle/>
          <a:p>
            <a:r>
              <a:rPr lang="zh-TW" altLang="en-US" dirty="0"/>
              <a:t>數據</a:t>
            </a:r>
          </a:p>
        </p:txBody>
      </p:sp>
      <p:sp>
        <p:nvSpPr>
          <p:cNvPr id="3" name="內容版面配置區 2">
            <a:extLst>
              <a:ext uri="{FF2B5EF4-FFF2-40B4-BE49-F238E27FC236}">
                <a16:creationId xmlns:a16="http://schemas.microsoft.com/office/drawing/2014/main" id="{238F70FF-E0FB-48CE-92F1-CBD15CEFC536}"/>
              </a:ext>
            </a:extLst>
          </p:cNvPr>
          <p:cNvSpPr>
            <a:spLocks noGrp="1"/>
          </p:cNvSpPr>
          <p:nvPr>
            <p:ph idx="1"/>
          </p:nvPr>
        </p:nvSpPr>
        <p:spPr/>
        <p:txBody>
          <a:bodyPr/>
          <a:lstStyle/>
          <a:p>
            <a:r>
              <a:rPr lang="zh-TW" altLang="en-US" dirty="0"/>
              <a:t>數據摘自</a:t>
            </a:r>
            <a:r>
              <a:rPr lang="en-US" altLang="zh-TW" dirty="0"/>
              <a:t>《</a:t>
            </a:r>
            <a:r>
              <a:rPr lang="zh-TW" altLang="en-US" dirty="0"/>
              <a:t>交通管理部門特定事件案例數據報告</a:t>
            </a:r>
            <a:r>
              <a:rPr lang="en-US" altLang="zh-TW" dirty="0"/>
              <a:t>》</a:t>
            </a:r>
          </a:p>
          <a:p>
            <a:r>
              <a:rPr lang="zh-TW" altLang="en-US" dirty="0"/>
              <a:t>報告包括：駕駛者的特徵、人員傷亡程度、車輛特徵、道路狀況、事故發生時間及每次事故的環境背景</a:t>
            </a:r>
            <a:endParaRPr lang="en-US" altLang="zh-TW" dirty="0"/>
          </a:p>
          <a:p>
            <a:r>
              <a:rPr lang="en-US" altLang="zh-TW" dirty="0"/>
              <a:t>2006~2010</a:t>
            </a:r>
            <a:r>
              <a:rPr lang="zh-TW" altLang="en-US" dirty="0"/>
              <a:t>年間發生的</a:t>
            </a:r>
            <a:r>
              <a:rPr lang="en-US" altLang="zh-TW" dirty="0"/>
              <a:t>16,459</a:t>
            </a:r>
            <a:r>
              <a:rPr lang="zh-TW" altLang="en-US" dirty="0"/>
              <a:t>起事故及其中的</a:t>
            </a:r>
            <a:r>
              <a:rPr lang="en-US" altLang="zh-TW" dirty="0"/>
              <a:t>384</a:t>
            </a:r>
            <a:r>
              <a:rPr lang="zh-TW" altLang="en-US" dirty="0"/>
              <a:t>起疲勞駕駛事故</a:t>
            </a:r>
            <a:endParaRPr lang="en-US" altLang="zh-TW" dirty="0"/>
          </a:p>
          <a:p>
            <a:r>
              <a:rPr lang="zh-TW" altLang="en-US" dirty="0"/>
              <a:t>疲勞駕駛：每天駕駛汽車超過</a:t>
            </a:r>
            <a:r>
              <a:rPr lang="en-US" altLang="zh-TW" dirty="0"/>
              <a:t>8</a:t>
            </a:r>
            <a:r>
              <a:rPr lang="zh-TW" altLang="en-US" dirty="0"/>
              <a:t>小時；從事其他工作時過度疲勞；缺乏睡眠，導致疲倦或四肢無力。滿足其中一個條件</a:t>
            </a:r>
            <a:endParaRPr lang="en-US" altLang="zh-TW" dirty="0"/>
          </a:p>
        </p:txBody>
      </p:sp>
    </p:spTree>
    <p:extLst>
      <p:ext uri="{BB962C8B-B14F-4D97-AF65-F5344CB8AC3E}">
        <p14:creationId xmlns:p14="http://schemas.microsoft.com/office/powerpoint/2010/main" val="202376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53049BA-2025-422E-9D0F-B7ED8DBA7176}"/>
              </a:ext>
            </a:extLst>
          </p:cNvPr>
          <p:cNvSpPr>
            <a:spLocks noGrp="1"/>
          </p:cNvSpPr>
          <p:nvPr>
            <p:ph idx="1"/>
          </p:nvPr>
        </p:nvSpPr>
        <p:spPr>
          <a:xfrm>
            <a:off x="1143000" y="855677"/>
            <a:ext cx="9872871" cy="5240324"/>
          </a:xfrm>
        </p:spPr>
        <p:txBody>
          <a:bodyPr>
            <a:normAutofit/>
          </a:bodyPr>
          <a:lstStyle/>
          <a:p>
            <a:r>
              <a:rPr lang="zh-TW" altLang="en-US" dirty="0"/>
              <a:t>依變項：</a:t>
            </a:r>
            <a:endParaRPr lang="en-US" altLang="zh-TW" dirty="0"/>
          </a:p>
          <a:p>
            <a:pPr marL="731520" lvl="1" indent="-457200">
              <a:buFont typeface="+mj-lt"/>
              <a:buAutoNum type="arabicPeriod"/>
            </a:pPr>
            <a:r>
              <a:rPr lang="zh-TW" altLang="en-US" dirty="0"/>
              <a:t>發生的事故是否與疲勞有關，是</a:t>
            </a:r>
            <a:r>
              <a:rPr lang="en-US" altLang="zh-TW" dirty="0"/>
              <a:t>(1)</a:t>
            </a:r>
            <a:r>
              <a:rPr lang="zh-TW" altLang="en-US" dirty="0"/>
              <a:t>，否</a:t>
            </a:r>
            <a:r>
              <a:rPr lang="en-US" altLang="zh-TW" dirty="0"/>
              <a:t>(0)</a:t>
            </a:r>
          </a:p>
          <a:p>
            <a:pPr marL="731520" lvl="1" indent="-457200">
              <a:buFont typeface="+mj-lt"/>
              <a:buAutoNum type="arabicPeriod"/>
            </a:pPr>
            <a:r>
              <a:rPr lang="zh-TW" altLang="en-US" dirty="0"/>
              <a:t>因疲勞相關的駕駛事故導致嚴重的人員傷亡，是</a:t>
            </a:r>
            <a:r>
              <a:rPr lang="en-US" altLang="zh-TW" dirty="0"/>
              <a:t>(1)</a:t>
            </a:r>
            <a:r>
              <a:rPr lang="zh-TW" altLang="en-US" dirty="0"/>
              <a:t>，否</a:t>
            </a:r>
            <a:r>
              <a:rPr lang="en-US" altLang="zh-TW" dirty="0"/>
              <a:t>(0)</a:t>
            </a:r>
          </a:p>
          <a:p>
            <a:pPr marL="731520" lvl="1" indent="-457200">
              <a:buFont typeface="+mj-lt"/>
              <a:buAutoNum type="arabicPeriod"/>
            </a:pPr>
            <a:endParaRPr lang="en-US" altLang="zh-TW" dirty="0"/>
          </a:p>
          <a:p>
            <a:r>
              <a:rPr lang="zh-TW" altLang="en-US" dirty="0"/>
              <a:t>風險因素：影響疲勞相關交通事故發生率和嚴重程度的獨立變量</a:t>
            </a:r>
            <a:endParaRPr lang="en-US" altLang="zh-TW" dirty="0"/>
          </a:p>
          <a:p>
            <a:pPr marL="731520" lvl="1" indent="-457200">
              <a:buFont typeface="+mj-lt"/>
              <a:buAutoNum type="arabicPeriod"/>
            </a:pPr>
            <a:r>
              <a:rPr lang="zh-TW" altLang="en-US" dirty="0"/>
              <a:t>個人特徵</a:t>
            </a:r>
            <a:endParaRPr lang="en-US" altLang="zh-TW" dirty="0"/>
          </a:p>
          <a:p>
            <a:pPr marL="731520" lvl="1" indent="-457200">
              <a:buFont typeface="+mj-lt"/>
              <a:buAutoNum type="arabicPeriod"/>
            </a:pPr>
            <a:r>
              <a:rPr lang="zh-TW" altLang="en-US" dirty="0"/>
              <a:t>車輛屬性</a:t>
            </a:r>
            <a:endParaRPr lang="en-US" altLang="zh-TW" dirty="0"/>
          </a:p>
          <a:p>
            <a:pPr marL="731520" lvl="1" indent="-457200">
              <a:buFont typeface="+mj-lt"/>
              <a:buAutoNum type="arabicPeriod"/>
            </a:pPr>
            <a:r>
              <a:rPr lang="zh-TW" altLang="en-US" dirty="0"/>
              <a:t>道路類型</a:t>
            </a:r>
            <a:endParaRPr lang="en-US" altLang="zh-TW" dirty="0"/>
          </a:p>
          <a:p>
            <a:pPr marL="731520" lvl="1" indent="-457200">
              <a:buFont typeface="+mj-lt"/>
              <a:buAutoNum type="arabicPeriod"/>
            </a:pPr>
            <a:r>
              <a:rPr lang="zh-TW" altLang="en-US" dirty="0"/>
              <a:t>環境因素</a:t>
            </a:r>
            <a:endParaRPr lang="en-US" altLang="zh-TW" dirty="0"/>
          </a:p>
        </p:txBody>
      </p:sp>
    </p:spTree>
    <p:extLst>
      <p:ext uri="{BB962C8B-B14F-4D97-AF65-F5344CB8AC3E}">
        <p14:creationId xmlns:p14="http://schemas.microsoft.com/office/powerpoint/2010/main" val="327933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0201BE-F59F-473B-A423-1CA84423B156}"/>
              </a:ext>
            </a:extLst>
          </p:cNvPr>
          <p:cNvSpPr>
            <a:spLocks noGrp="1"/>
          </p:cNvSpPr>
          <p:nvPr>
            <p:ph type="title"/>
          </p:nvPr>
        </p:nvSpPr>
        <p:spPr/>
        <p:txBody>
          <a:bodyPr/>
          <a:lstStyle/>
          <a:p>
            <a:r>
              <a:rPr lang="zh-TW" altLang="en-US" dirty="0"/>
              <a:t>個人特徵</a:t>
            </a:r>
          </a:p>
        </p:txBody>
      </p:sp>
      <p:sp>
        <p:nvSpPr>
          <p:cNvPr id="3" name="內容版面配置區 2">
            <a:extLst>
              <a:ext uri="{FF2B5EF4-FFF2-40B4-BE49-F238E27FC236}">
                <a16:creationId xmlns:a16="http://schemas.microsoft.com/office/drawing/2014/main" id="{ACD2F129-E0B2-47BE-886F-87929D4399CB}"/>
              </a:ext>
            </a:extLst>
          </p:cNvPr>
          <p:cNvSpPr>
            <a:spLocks noGrp="1"/>
          </p:cNvSpPr>
          <p:nvPr>
            <p:ph idx="1"/>
          </p:nvPr>
        </p:nvSpPr>
        <p:spPr/>
        <p:txBody>
          <a:bodyPr>
            <a:normAutofit/>
          </a:bodyPr>
          <a:lstStyle/>
          <a:p>
            <a:r>
              <a:rPr lang="zh-TW" altLang="en-US" dirty="0"/>
              <a:t>駕駛者年齡：</a:t>
            </a:r>
            <a:endParaRPr lang="en-US" altLang="zh-TW" dirty="0"/>
          </a:p>
          <a:p>
            <a:pPr marL="731520" lvl="1" indent="-457200">
              <a:buFont typeface="+mj-lt"/>
              <a:buAutoNum type="arabicPeriod"/>
            </a:pPr>
            <a:r>
              <a:rPr lang="zh-TW" altLang="en-US" dirty="0"/>
              <a:t>≦ </a:t>
            </a:r>
            <a:r>
              <a:rPr lang="en-US" altLang="zh-TW" dirty="0"/>
              <a:t>24</a:t>
            </a:r>
          </a:p>
          <a:p>
            <a:pPr marL="731520" lvl="1" indent="-457200">
              <a:buFont typeface="+mj-lt"/>
              <a:buAutoNum type="arabicPeriod"/>
            </a:pPr>
            <a:r>
              <a:rPr lang="en-US" altLang="zh-TW" dirty="0"/>
              <a:t>25-44</a:t>
            </a:r>
          </a:p>
          <a:p>
            <a:pPr marL="731520" lvl="1" indent="-457200">
              <a:buFont typeface="+mj-lt"/>
              <a:buAutoNum type="arabicPeriod"/>
            </a:pPr>
            <a:r>
              <a:rPr lang="en-US" altLang="zh-TW" dirty="0"/>
              <a:t>45-69</a:t>
            </a:r>
          </a:p>
          <a:p>
            <a:r>
              <a:rPr lang="zh-TW" altLang="en-US" dirty="0"/>
              <a:t>駕駛經驗：</a:t>
            </a:r>
            <a:endParaRPr lang="en-US" altLang="zh-TW" dirty="0"/>
          </a:p>
          <a:p>
            <a:pPr marL="731520" lvl="1" indent="-457200">
              <a:buFont typeface="+mj-lt"/>
              <a:buAutoNum type="arabicPeriod"/>
            </a:pPr>
            <a:r>
              <a:rPr lang="zh-TW" altLang="en-US" dirty="0"/>
              <a:t>≦ </a:t>
            </a:r>
            <a:r>
              <a:rPr lang="en-US" altLang="zh-TW" dirty="0"/>
              <a:t>2</a:t>
            </a:r>
          </a:p>
          <a:p>
            <a:pPr marL="731520" lvl="1" indent="-457200">
              <a:buFont typeface="+mj-lt"/>
              <a:buAutoNum type="arabicPeriod"/>
            </a:pPr>
            <a:r>
              <a:rPr lang="en-US" altLang="zh-TW" dirty="0"/>
              <a:t>3-5</a:t>
            </a:r>
          </a:p>
          <a:p>
            <a:pPr marL="731520" lvl="1" indent="-457200">
              <a:buFont typeface="+mj-lt"/>
              <a:buAutoNum type="arabicPeriod"/>
            </a:pPr>
            <a:r>
              <a:rPr lang="zh-TW" altLang="en-US" dirty="0"/>
              <a:t>＞</a:t>
            </a:r>
            <a:r>
              <a:rPr lang="en-US" altLang="zh-TW" dirty="0"/>
              <a:t>5</a:t>
            </a:r>
          </a:p>
        </p:txBody>
      </p:sp>
      <p:graphicFrame>
        <p:nvGraphicFramePr>
          <p:cNvPr id="4" name="表格 3">
            <a:extLst>
              <a:ext uri="{FF2B5EF4-FFF2-40B4-BE49-F238E27FC236}">
                <a16:creationId xmlns:a16="http://schemas.microsoft.com/office/drawing/2014/main" id="{A8EDFEB5-50B0-4006-B3D1-847EBF352419}"/>
              </a:ext>
            </a:extLst>
          </p:cNvPr>
          <p:cNvGraphicFramePr>
            <a:graphicFrameLocks noGrp="1"/>
          </p:cNvGraphicFramePr>
          <p:nvPr>
            <p:extLst>
              <p:ext uri="{D42A27DB-BD31-4B8C-83A1-F6EECF244321}">
                <p14:modId xmlns:p14="http://schemas.microsoft.com/office/powerpoint/2010/main" val="3719110052"/>
              </p:ext>
            </p:extLst>
          </p:nvPr>
        </p:nvGraphicFramePr>
        <p:xfrm>
          <a:off x="5622489" y="685800"/>
          <a:ext cx="5226685" cy="5562600"/>
        </p:xfrm>
        <a:graphic>
          <a:graphicData uri="http://schemas.openxmlformats.org/drawingml/2006/table">
            <a:tbl>
              <a:tblPr firstRow="1" bandRow="1">
                <a:tableStyleId>{5940675A-B579-460E-94D1-54222C63F5DA}</a:tableStyleId>
              </a:tblPr>
              <a:tblGrid>
                <a:gridCol w="1046480">
                  <a:extLst>
                    <a:ext uri="{9D8B030D-6E8A-4147-A177-3AD203B41FA5}">
                      <a16:colId xmlns:a16="http://schemas.microsoft.com/office/drawing/2014/main" val="668106791"/>
                    </a:ext>
                  </a:extLst>
                </a:gridCol>
                <a:gridCol w="2148205">
                  <a:extLst>
                    <a:ext uri="{9D8B030D-6E8A-4147-A177-3AD203B41FA5}">
                      <a16:colId xmlns:a16="http://schemas.microsoft.com/office/drawing/2014/main" val="902584591"/>
                    </a:ext>
                  </a:extLst>
                </a:gridCol>
                <a:gridCol w="2032000">
                  <a:extLst>
                    <a:ext uri="{9D8B030D-6E8A-4147-A177-3AD203B41FA5}">
                      <a16:colId xmlns:a16="http://schemas.microsoft.com/office/drawing/2014/main" val="2338359519"/>
                    </a:ext>
                  </a:extLst>
                </a:gridCol>
              </a:tblGrid>
              <a:tr h="370840">
                <a:tc gridSpan="2">
                  <a:txBody>
                    <a:bodyPr/>
                    <a:lstStyle/>
                    <a:p>
                      <a:pPr algn="ctr"/>
                      <a:r>
                        <a:rPr lang="zh-TW" altLang="en-US" sz="1600" dirty="0">
                          <a:latin typeface="微軟正黑體" panose="020B0604030504040204" pitchFamily="34" charset="-120"/>
                          <a:ea typeface="微軟正黑體" panose="020B0604030504040204" pitchFamily="34" charset="-120"/>
                        </a:rPr>
                        <a:t>變量</a:t>
                      </a:r>
                      <a:r>
                        <a:rPr lang="en-US" altLang="zh-TW" sz="1600" dirty="0">
                          <a:latin typeface="微軟正黑體" panose="020B0604030504040204" pitchFamily="34" charset="-120"/>
                          <a:ea typeface="微軟正黑體" panose="020B0604030504040204" pitchFamily="34" charset="-120"/>
                        </a:rPr>
                        <a:t>(N=16,459)</a:t>
                      </a:r>
                      <a:endParaRPr lang="zh-TW" altLang="en-US" sz="16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600" dirty="0">
                          <a:latin typeface="微軟正黑體" panose="020B0604030504040204" pitchFamily="34" charset="-120"/>
                          <a:ea typeface="微軟正黑體" panose="020B0604030504040204" pitchFamily="34" charset="-120"/>
                        </a:rPr>
                        <a:t>比例</a:t>
                      </a:r>
                    </a:p>
                  </a:txBody>
                  <a:tcPr anchor="ctr"/>
                </a:tc>
                <a:extLst>
                  <a:ext uri="{0D108BD9-81ED-4DB2-BD59-A6C34878D82A}">
                    <a16:rowId xmlns:a16="http://schemas.microsoft.com/office/drawing/2014/main" val="428244887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性別</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男</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0.941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558002256"/>
                  </a:ext>
                </a:extLst>
              </a:tr>
              <a:tr h="37084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年齡</a:t>
                      </a:r>
                      <a:endParaRPr lang="en-US" altLang="zh-TW" sz="1600"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歲</a:t>
                      </a:r>
                      <a:r>
                        <a:rPr lang="en-US" altLang="zh-TW" sz="1600" dirty="0">
                          <a:latin typeface="微軟正黑體" panose="020B0604030504040204" pitchFamily="34" charset="-120"/>
                          <a:ea typeface="微軟正黑體" panose="020B0604030504040204" pitchFamily="34" charset="-12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24</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0.141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67059502"/>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25-44</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0.710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660508611"/>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45-69</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0.149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506323846"/>
                  </a:ext>
                </a:extLst>
              </a:tr>
              <a:tr h="370840">
                <a:tc rowSpan="3">
                  <a:txBody>
                    <a:bodyPr/>
                    <a:lstStyle/>
                    <a:p>
                      <a:pPr algn="ctr"/>
                      <a:r>
                        <a:rPr lang="zh-TW" altLang="en-US" sz="1600" dirty="0">
                          <a:latin typeface="微軟正黑體" panose="020B0604030504040204" pitchFamily="34" charset="-120"/>
                          <a:ea typeface="微軟正黑體" panose="020B0604030504040204" pitchFamily="34" charset="-120"/>
                        </a:rPr>
                        <a:t>駕駛經驗</a:t>
                      </a:r>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年</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&lt;2</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0.138</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480037624"/>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3-5</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0.161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562510217"/>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&gt;5</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0.701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52559774"/>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戶口</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農村</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0.241</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63478516"/>
                  </a:ext>
                </a:extLst>
              </a:tr>
              <a:tr h="370840">
                <a:tc rowSpan="5">
                  <a:txBody>
                    <a:bodyPr/>
                    <a:lstStyle/>
                    <a:p>
                      <a:pPr algn="ctr"/>
                      <a:r>
                        <a:rPr lang="zh-TW" altLang="en-US" sz="1600" dirty="0">
                          <a:latin typeface="微軟正黑體" panose="020B0604030504040204" pitchFamily="34" charset="-120"/>
                          <a:ea typeface="微軟正黑體" panose="020B0604030504040204" pitchFamily="34" charset="-120"/>
                        </a:rPr>
                        <a:t>職業</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農民</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0.132</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61695558"/>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一般</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0.070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25001749"/>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工人和農民工</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0.299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10198854"/>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自僱人士</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0.149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14830094"/>
                  </a:ext>
                </a:extLst>
              </a:tr>
              <a:tr h="370840">
                <a:tc vMerge="1">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其他</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公務員、學生</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0.350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709451544"/>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駕照</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沒有或無效</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0.197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38154897"/>
                  </a:ext>
                </a:extLst>
              </a:tr>
            </a:tbl>
          </a:graphicData>
        </a:graphic>
      </p:graphicFrame>
    </p:spTree>
    <p:extLst>
      <p:ext uri="{BB962C8B-B14F-4D97-AF65-F5344CB8AC3E}">
        <p14:creationId xmlns:p14="http://schemas.microsoft.com/office/powerpoint/2010/main" val="375030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CEEC85-7875-4FCD-BEB2-1DF5A0D032E2}"/>
              </a:ext>
            </a:extLst>
          </p:cNvPr>
          <p:cNvSpPr>
            <a:spLocks noGrp="1"/>
          </p:cNvSpPr>
          <p:nvPr>
            <p:ph type="title"/>
          </p:nvPr>
        </p:nvSpPr>
        <p:spPr/>
        <p:txBody>
          <a:bodyPr/>
          <a:lstStyle/>
          <a:p>
            <a:r>
              <a:rPr lang="zh-TW" altLang="en-US" dirty="0"/>
              <a:t>車輛屬性</a:t>
            </a:r>
          </a:p>
        </p:txBody>
      </p:sp>
      <p:sp>
        <p:nvSpPr>
          <p:cNvPr id="3" name="內容版面配置區 2">
            <a:extLst>
              <a:ext uri="{FF2B5EF4-FFF2-40B4-BE49-F238E27FC236}">
                <a16:creationId xmlns:a16="http://schemas.microsoft.com/office/drawing/2014/main" id="{A2FF7F8A-AD15-4821-8CE2-CF2A83ABF21D}"/>
              </a:ext>
            </a:extLst>
          </p:cNvPr>
          <p:cNvSpPr>
            <a:spLocks noGrp="1"/>
          </p:cNvSpPr>
          <p:nvPr>
            <p:ph idx="1"/>
          </p:nvPr>
        </p:nvSpPr>
        <p:spPr/>
        <p:txBody>
          <a:bodyPr/>
          <a:lstStyle/>
          <a:p>
            <a:r>
              <a:rPr lang="zh-TW" altLang="en-US" dirty="0"/>
              <a:t>車輛類型：</a:t>
            </a:r>
            <a:endParaRPr lang="en-US" altLang="zh-TW" dirty="0"/>
          </a:p>
          <a:p>
            <a:pPr marL="731520" lvl="1" indent="-457200">
              <a:buFont typeface="+mj-lt"/>
              <a:buAutoNum type="arabicPeriod"/>
            </a:pPr>
            <a:r>
              <a:rPr lang="zh-TW" altLang="en-US" dirty="0"/>
              <a:t>卡車</a:t>
            </a:r>
            <a:endParaRPr lang="en-US" altLang="zh-TW" dirty="0"/>
          </a:p>
          <a:p>
            <a:pPr marL="731520" lvl="1" indent="-457200">
              <a:buFont typeface="+mj-lt"/>
              <a:buAutoNum type="arabicPeriod"/>
            </a:pPr>
            <a:r>
              <a:rPr lang="zh-TW" altLang="en-US" dirty="0"/>
              <a:t>摩托車</a:t>
            </a:r>
            <a:endParaRPr lang="en-US" altLang="zh-TW" dirty="0"/>
          </a:p>
          <a:p>
            <a:pPr marL="731520" lvl="1" indent="-457200">
              <a:buFont typeface="+mj-lt"/>
              <a:buAutoNum type="arabicPeriod"/>
            </a:pPr>
            <a:r>
              <a:rPr lang="zh-TW" altLang="en-US" dirty="0"/>
              <a:t>其他</a:t>
            </a:r>
          </a:p>
        </p:txBody>
      </p:sp>
      <p:graphicFrame>
        <p:nvGraphicFramePr>
          <p:cNvPr id="4" name="表格 3">
            <a:extLst>
              <a:ext uri="{FF2B5EF4-FFF2-40B4-BE49-F238E27FC236}">
                <a16:creationId xmlns:a16="http://schemas.microsoft.com/office/drawing/2014/main" id="{A07846BF-4CD4-40CB-AC0F-F863B89D7C11}"/>
              </a:ext>
            </a:extLst>
          </p:cNvPr>
          <p:cNvGraphicFramePr>
            <a:graphicFrameLocks noGrp="1"/>
          </p:cNvGraphicFramePr>
          <p:nvPr>
            <p:extLst>
              <p:ext uri="{D42A27DB-BD31-4B8C-83A1-F6EECF244321}">
                <p14:modId xmlns:p14="http://schemas.microsoft.com/office/powerpoint/2010/main" val="2842715613"/>
              </p:ext>
            </p:extLst>
          </p:nvPr>
        </p:nvGraphicFramePr>
        <p:xfrm>
          <a:off x="5697990" y="1182254"/>
          <a:ext cx="5633085" cy="2966720"/>
        </p:xfrm>
        <a:graphic>
          <a:graphicData uri="http://schemas.openxmlformats.org/drawingml/2006/table">
            <a:tbl>
              <a:tblPr firstRow="1" bandRow="1">
                <a:tableStyleId>{5940675A-B579-460E-94D1-54222C63F5DA}</a:tableStyleId>
              </a:tblPr>
              <a:tblGrid>
                <a:gridCol w="1452880">
                  <a:extLst>
                    <a:ext uri="{9D8B030D-6E8A-4147-A177-3AD203B41FA5}">
                      <a16:colId xmlns:a16="http://schemas.microsoft.com/office/drawing/2014/main" val="668106791"/>
                    </a:ext>
                  </a:extLst>
                </a:gridCol>
                <a:gridCol w="2148205">
                  <a:extLst>
                    <a:ext uri="{9D8B030D-6E8A-4147-A177-3AD203B41FA5}">
                      <a16:colId xmlns:a16="http://schemas.microsoft.com/office/drawing/2014/main" val="902584591"/>
                    </a:ext>
                  </a:extLst>
                </a:gridCol>
                <a:gridCol w="2032000">
                  <a:extLst>
                    <a:ext uri="{9D8B030D-6E8A-4147-A177-3AD203B41FA5}">
                      <a16:colId xmlns:a16="http://schemas.microsoft.com/office/drawing/2014/main" val="2338359519"/>
                    </a:ext>
                  </a:extLst>
                </a:gridCol>
              </a:tblGrid>
              <a:tr h="370840">
                <a:tc gridSpan="2">
                  <a:txBody>
                    <a:bodyPr/>
                    <a:lstStyle/>
                    <a:p>
                      <a:pPr algn="ctr"/>
                      <a:r>
                        <a:rPr lang="zh-TW" altLang="en-US" sz="1600" dirty="0">
                          <a:latin typeface="微軟正黑體" panose="020B0604030504040204" pitchFamily="34" charset="-120"/>
                          <a:ea typeface="微軟正黑體" panose="020B0604030504040204" pitchFamily="34" charset="-120"/>
                        </a:rPr>
                        <a:t>變量</a:t>
                      </a:r>
                      <a:r>
                        <a:rPr lang="en-US" altLang="zh-TW" sz="1600" dirty="0">
                          <a:latin typeface="微軟正黑體" panose="020B0604030504040204" pitchFamily="34" charset="-120"/>
                          <a:ea typeface="微軟正黑體" panose="020B0604030504040204" pitchFamily="34" charset="-120"/>
                        </a:rPr>
                        <a:t>(N=16,459)</a:t>
                      </a:r>
                      <a:endParaRPr lang="zh-TW" altLang="en-US" sz="16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600" dirty="0">
                          <a:latin typeface="微軟正黑體" panose="020B0604030504040204" pitchFamily="34" charset="-120"/>
                          <a:ea typeface="微軟正黑體" panose="020B0604030504040204" pitchFamily="34" charset="-120"/>
                        </a:rPr>
                        <a:t>比例</a:t>
                      </a:r>
                    </a:p>
                  </a:txBody>
                  <a:tcPr anchor="ctr"/>
                </a:tc>
                <a:extLst>
                  <a:ext uri="{0D108BD9-81ED-4DB2-BD59-A6C34878D82A}">
                    <a16:rowId xmlns:a16="http://schemas.microsoft.com/office/drawing/2014/main" val="428244887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車輛安全狀況</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壞</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0.067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558002256"/>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保險</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擁有有效保險</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0.833</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345492306"/>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車輛擁有權</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商用車</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0.287</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38154897"/>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車輛超載情況</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超載</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0.080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78285492"/>
                  </a:ext>
                </a:extLst>
              </a:tr>
              <a:tr h="370840">
                <a:tc rowSpan="3">
                  <a:txBody>
                    <a:bodyPr/>
                    <a:lstStyle/>
                    <a:p>
                      <a:pPr algn="ctr"/>
                      <a:r>
                        <a:rPr lang="zh-TW" altLang="en-US" sz="1600" dirty="0">
                          <a:latin typeface="微軟正黑體" panose="020B0604030504040204" pitchFamily="34" charset="-120"/>
                          <a:ea typeface="微軟正黑體" panose="020B0604030504040204" pitchFamily="34" charset="-120"/>
                        </a:rPr>
                        <a:t>車輛種類</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卡車</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0.275</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779916113"/>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摩托車</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0.360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915109400"/>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其他</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0.365</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312524907"/>
                  </a:ext>
                </a:extLst>
              </a:tr>
            </a:tbl>
          </a:graphicData>
        </a:graphic>
      </p:graphicFrame>
    </p:spTree>
    <p:extLst>
      <p:ext uri="{BB962C8B-B14F-4D97-AF65-F5344CB8AC3E}">
        <p14:creationId xmlns:p14="http://schemas.microsoft.com/office/powerpoint/2010/main" val="415036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0D3DDB-7CF4-4738-9A5E-2D4C77629927}"/>
              </a:ext>
            </a:extLst>
          </p:cNvPr>
          <p:cNvSpPr>
            <a:spLocks noGrp="1"/>
          </p:cNvSpPr>
          <p:nvPr>
            <p:ph type="title"/>
          </p:nvPr>
        </p:nvSpPr>
        <p:spPr/>
        <p:txBody>
          <a:bodyPr/>
          <a:lstStyle/>
          <a:p>
            <a:r>
              <a:rPr lang="zh-TW" altLang="en-US" dirty="0"/>
              <a:t>道路類型</a:t>
            </a:r>
          </a:p>
        </p:txBody>
      </p:sp>
      <p:sp>
        <p:nvSpPr>
          <p:cNvPr id="3" name="內容版面配置區 2">
            <a:extLst>
              <a:ext uri="{FF2B5EF4-FFF2-40B4-BE49-F238E27FC236}">
                <a16:creationId xmlns:a16="http://schemas.microsoft.com/office/drawing/2014/main" id="{36382331-D50B-4127-8702-6E8C0DA9661D}"/>
              </a:ext>
            </a:extLst>
          </p:cNvPr>
          <p:cNvSpPr>
            <a:spLocks noGrp="1"/>
          </p:cNvSpPr>
          <p:nvPr>
            <p:ph idx="1"/>
          </p:nvPr>
        </p:nvSpPr>
        <p:spPr/>
        <p:txBody>
          <a:bodyPr/>
          <a:lstStyle/>
          <a:p>
            <a:r>
              <a:rPr lang="zh-TW" altLang="en-US" dirty="0"/>
              <a:t>是否將行車道隔離</a:t>
            </a:r>
            <a:endParaRPr lang="en-US" altLang="zh-TW" dirty="0"/>
          </a:p>
          <a:p>
            <a:r>
              <a:rPr lang="zh-TW" altLang="en-US" dirty="0"/>
              <a:t>快速道路</a:t>
            </a:r>
            <a:endParaRPr lang="en-US" altLang="zh-TW" dirty="0"/>
          </a:p>
          <a:p>
            <a:r>
              <a:rPr lang="zh-TW" altLang="en-US" dirty="0"/>
              <a:t>普通高速公路</a:t>
            </a:r>
            <a:r>
              <a:rPr lang="en-US" altLang="zh-TW" dirty="0"/>
              <a:t>(</a:t>
            </a:r>
            <a:r>
              <a:rPr lang="zh-TW" altLang="en-US" dirty="0"/>
              <a:t>一級；二級或以下</a:t>
            </a:r>
            <a:r>
              <a:rPr lang="en-US" altLang="zh-TW" dirty="0"/>
              <a:t>)</a:t>
            </a:r>
          </a:p>
          <a:p>
            <a:r>
              <a:rPr lang="zh-TW" altLang="en-US" dirty="0"/>
              <a:t>城市高速公路</a:t>
            </a:r>
            <a:endParaRPr lang="en-US" altLang="zh-TW" dirty="0"/>
          </a:p>
          <a:p>
            <a:r>
              <a:rPr lang="zh-TW" altLang="en-US" dirty="0"/>
              <a:t>路面是否溼滑</a:t>
            </a:r>
          </a:p>
        </p:txBody>
      </p:sp>
      <p:graphicFrame>
        <p:nvGraphicFramePr>
          <p:cNvPr id="4" name="表格 3">
            <a:extLst>
              <a:ext uri="{FF2B5EF4-FFF2-40B4-BE49-F238E27FC236}">
                <a16:creationId xmlns:a16="http://schemas.microsoft.com/office/drawing/2014/main" id="{76C8D9EF-8D16-4212-B92C-31F5EB3DEF22}"/>
              </a:ext>
            </a:extLst>
          </p:cNvPr>
          <p:cNvGraphicFramePr>
            <a:graphicFrameLocks noGrp="1"/>
          </p:cNvGraphicFramePr>
          <p:nvPr>
            <p:extLst>
              <p:ext uri="{D42A27DB-BD31-4B8C-83A1-F6EECF244321}">
                <p14:modId xmlns:p14="http://schemas.microsoft.com/office/powerpoint/2010/main" val="2216833449"/>
              </p:ext>
            </p:extLst>
          </p:nvPr>
        </p:nvGraphicFramePr>
        <p:xfrm>
          <a:off x="5647656" y="1141153"/>
          <a:ext cx="5633085" cy="4079240"/>
        </p:xfrm>
        <a:graphic>
          <a:graphicData uri="http://schemas.openxmlformats.org/drawingml/2006/table">
            <a:tbl>
              <a:tblPr firstRow="1" bandRow="1">
                <a:tableStyleId>{5940675A-B579-460E-94D1-54222C63F5DA}</a:tableStyleId>
              </a:tblPr>
              <a:tblGrid>
                <a:gridCol w="1452880">
                  <a:extLst>
                    <a:ext uri="{9D8B030D-6E8A-4147-A177-3AD203B41FA5}">
                      <a16:colId xmlns:a16="http://schemas.microsoft.com/office/drawing/2014/main" val="668106791"/>
                    </a:ext>
                  </a:extLst>
                </a:gridCol>
                <a:gridCol w="2148205">
                  <a:extLst>
                    <a:ext uri="{9D8B030D-6E8A-4147-A177-3AD203B41FA5}">
                      <a16:colId xmlns:a16="http://schemas.microsoft.com/office/drawing/2014/main" val="902584591"/>
                    </a:ext>
                  </a:extLst>
                </a:gridCol>
                <a:gridCol w="2032000">
                  <a:extLst>
                    <a:ext uri="{9D8B030D-6E8A-4147-A177-3AD203B41FA5}">
                      <a16:colId xmlns:a16="http://schemas.microsoft.com/office/drawing/2014/main" val="2338359519"/>
                    </a:ext>
                  </a:extLst>
                </a:gridCol>
              </a:tblGrid>
              <a:tr h="370840">
                <a:tc gridSpan="2">
                  <a:txBody>
                    <a:bodyPr/>
                    <a:lstStyle/>
                    <a:p>
                      <a:pPr algn="ctr"/>
                      <a:r>
                        <a:rPr lang="zh-TW" altLang="en-US" sz="1600" dirty="0">
                          <a:latin typeface="微軟正黑體" panose="020B0604030504040204" pitchFamily="34" charset="-120"/>
                          <a:ea typeface="微軟正黑體" panose="020B0604030504040204" pitchFamily="34" charset="-120"/>
                        </a:rPr>
                        <a:t>變量</a:t>
                      </a:r>
                      <a:r>
                        <a:rPr lang="en-US" altLang="zh-TW" sz="1600" dirty="0">
                          <a:latin typeface="微軟正黑體" panose="020B0604030504040204" pitchFamily="34" charset="-120"/>
                          <a:ea typeface="微軟正黑體" panose="020B0604030504040204" pitchFamily="34" charset="-120"/>
                        </a:rPr>
                        <a:t>(N=16,459)</a:t>
                      </a:r>
                      <a:endParaRPr lang="zh-TW" altLang="en-US" sz="1600"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600" dirty="0">
                          <a:latin typeface="微軟正黑體" panose="020B0604030504040204" pitchFamily="34" charset="-120"/>
                          <a:ea typeface="微軟正黑體" panose="020B0604030504040204" pitchFamily="34" charset="-120"/>
                        </a:rPr>
                        <a:t>比例</a:t>
                      </a:r>
                    </a:p>
                  </a:txBody>
                  <a:tcPr anchor="ctr"/>
                </a:tc>
                <a:extLst>
                  <a:ext uri="{0D108BD9-81ED-4DB2-BD59-A6C34878D82A}">
                    <a16:rowId xmlns:a16="http://schemas.microsoft.com/office/drawing/2014/main" val="4282448878"/>
                  </a:ext>
                </a:extLst>
              </a:tr>
              <a:tr h="370840">
                <a:tc>
                  <a:txBody>
                    <a:bodyPr/>
                    <a:lstStyle/>
                    <a:p>
                      <a:pPr algn="ctr"/>
                      <a:r>
                        <a:rPr lang="zh-TW" altLang="en-US" sz="1600" dirty="0">
                          <a:latin typeface="微軟正黑體" panose="020B0604030504040204" pitchFamily="34" charset="-120"/>
                          <a:ea typeface="微軟正黑體" panose="020B0604030504040204" pitchFamily="34" charset="-120"/>
                        </a:rPr>
                        <a:t>行車道類型</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隔離車道</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0.506</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558002256"/>
                  </a:ext>
                </a:extLst>
              </a:tr>
              <a:tr h="370840">
                <a:tc rowSpan="6">
                  <a:txBody>
                    <a:bodyPr/>
                    <a:lstStyle/>
                    <a:p>
                      <a:pPr algn="ctr"/>
                      <a:r>
                        <a:rPr lang="zh-TW" altLang="en-US" sz="1600" dirty="0">
                          <a:latin typeface="微軟正黑體" panose="020B0604030504040204" pitchFamily="34" charset="-120"/>
                          <a:ea typeface="微軟正黑體" panose="020B0604030504040204" pitchFamily="34" charset="-120"/>
                        </a:rPr>
                        <a:t>道路類型</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快速道路</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0.129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345492306"/>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一級高速公路</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0.134</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38154897"/>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二級高速公路或以下</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0.306</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478285492"/>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城市高速公路</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0.053</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779916113"/>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城市通用公路</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0.288</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915109400"/>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市區其他高速公路</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0.090</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312524907"/>
                  </a:ext>
                </a:extLst>
              </a:tr>
              <a:tr h="370840">
                <a:tc rowSpan="3">
                  <a:txBody>
                    <a:bodyPr/>
                    <a:lstStyle/>
                    <a:p>
                      <a:pPr algn="ctr"/>
                      <a:r>
                        <a:rPr lang="zh-TW" altLang="en-US" sz="1600" dirty="0">
                          <a:latin typeface="微軟正黑體" panose="020B0604030504040204" pitchFamily="34" charset="-120"/>
                          <a:ea typeface="微軟正黑體" panose="020B0604030504040204" pitchFamily="34" charset="-120"/>
                        </a:rPr>
                        <a:t>路面</a:t>
                      </a: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乾燥</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0.856</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666529355"/>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溼</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0.129</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12592354"/>
                  </a:ext>
                </a:extLst>
              </a:tr>
              <a:tr h="370840">
                <a:tc vMerge="1">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600" dirty="0">
                          <a:latin typeface="微軟正黑體" panose="020B0604030504040204" pitchFamily="34" charset="-120"/>
                          <a:ea typeface="微軟正黑體" panose="020B0604030504040204" pitchFamily="34" charset="-120"/>
                        </a:rPr>
                        <a:t>其他</a:t>
                      </a:r>
                    </a:p>
                  </a:txBody>
                  <a:tcPr anchor="ctr"/>
                </a:tc>
                <a:tc>
                  <a:txBody>
                    <a:bodyPr/>
                    <a:lstStyle/>
                    <a:p>
                      <a:pPr algn="ctr"/>
                      <a:r>
                        <a:rPr lang="en-US" altLang="zh-TW" sz="1600" dirty="0">
                          <a:latin typeface="微軟正黑體" panose="020B0604030504040204" pitchFamily="34" charset="-120"/>
                          <a:ea typeface="微軟正黑體" panose="020B0604030504040204" pitchFamily="34" charset="-120"/>
                        </a:rPr>
                        <a:t>0.015</a:t>
                      </a:r>
                      <a:endParaRPr lang="zh-TW" altLang="en-US" sz="16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76741510"/>
                  </a:ext>
                </a:extLst>
              </a:tr>
            </a:tbl>
          </a:graphicData>
        </a:graphic>
      </p:graphicFrame>
    </p:spTree>
    <p:extLst>
      <p:ext uri="{BB962C8B-B14F-4D97-AF65-F5344CB8AC3E}">
        <p14:creationId xmlns:p14="http://schemas.microsoft.com/office/powerpoint/2010/main" val="2720303531"/>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基礎</Template>
  <TotalTime>376</TotalTime>
  <Words>1759</Words>
  <Application>Microsoft Office PowerPoint</Application>
  <PresentationFormat>寬螢幕</PresentationFormat>
  <Paragraphs>259</Paragraphs>
  <Slides>22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22</vt:i4>
      </vt:variant>
    </vt:vector>
  </HeadingPairs>
  <TitlesOfParts>
    <vt:vector size="27" baseType="lpstr">
      <vt:lpstr>微軟正黑體</vt:lpstr>
      <vt:lpstr>新細明體</vt:lpstr>
      <vt:lpstr>Corbel</vt:lpstr>
      <vt:lpstr>Wingdings</vt:lpstr>
      <vt:lpstr>基礎</vt:lpstr>
      <vt:lpstr>Traffic accidents involving fatigue driving and their extent of casualties</vt:lpstr>
      <vt:lpstr>簡介</vt:lpstr>
      <vt:lpstr>PowerPoint 簡報</vt:lpstr>
      <vt:lpstr>PowerPoint 簡報</vt:lpstr>
      <vt:lpstr>數據</vt:lpstr>
      <vt:lpstr>PowerPoint 簡報</vt:lpstr>
      <vt:lpstr>個人特徵</vt:lpstr>
      <vt:lpstr>車輛屬性</vt:lpstr>
      <vt:lpstr>道路類型</vt:lpstr>
      <vt:lpstr>環境因素</vt:lpstr>
      <vt:lpstr>環境因素</vt:lpstr>
      <vt:lpstr>實驗結果</vt:lpstr>
      <vt:lpstr>實驗結果</vt:lpstr>
      <vt:lpstr>實驗結果</vt:lpstr>
      <vt:lpstr>實驗結果</vt:lpstr>
      <vt:lpstr>實驗結果</vt:lpstr>
      <vt:lpstr>實驗結果</vt:lpstr>
      <vt:lpstr>討論結果</vt:lpstr>
      <vt:lpstr>討論結果</vt:lpstr>
      <vt:lpstr>討論結果</vt:lpstr>
      <vt:lpstr>討論結果</vt:lpstr>
      <vt:lpstr>討論結果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邱郁茹</dc:creator>
  <cp:lastModifiedBy>郁茹 邱</cp:lastModifiedBy>
  <cp:revision>26</cp:revision>
  <dcterms:created xsi:type="dcterms:W3CDTF">2020-06-11T12:42:53Z</dcterms:created>
  <dcterms:modified xsi:type="dcterms:W3CDTF">2020-06-11T19:58:33Z</dcterms:modified>
</cp:coreProperties>
</file>